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10"/>
  </p:notesMasterIdLst>
  <p:handoutMasterIdLst>
    <p:handoutMasterId r:id="rId11"/>
  </p:handoutMasterIdLst>
  <p:sldIdLst>
    <p:sldId id="262" r:id="rId2"/>
    <p:sldId id="386" r:id="rId3"/>
    <p:sldId id="387" r:id="rId4"/>
    <p:sldId id="396" r:id="rId5"/>
    <p:sldId id="395" r:id="rId6"/>
    <p:sldId id="388" r:id="rId7"/>
    <p:sldId id="389" r:id="rId8"/>
    <p:sldId id="392"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D235E4-704F-3B1F-2C50-D7C0B5C4C2CB}" name="Klasky, Scott" initials="SAK" userId="Klasky, Scott"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1C3"/>
    <a:srgbClr val="9BC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27"/>
    <p:restoredTop sz="80647" autoAdjust="0"/>
  </p:normalViewPr>
  <p:slideViewPr>
    <p:cSldViewPr snapToGrid="0">
      <p:cViewPr varScale="1">
        <p:scale>
          <a:sx n="96" d="100"/>
          <a:sy n="96" d="100"/>
        </p:scale>
        <p:origin x="1304" y="160"/>
      </p:cViewPr>
      <p:guideLst>
        <p:guide orient="horz" pos="2160"/>
        <p:guide pos="3840"/>
      </p:guideLst>
    </p:cSldViewPr>
  </p:slideViewPr>
  <p:notesTextViewPr>
    <p:cViewPr>
      <p:scale>
        <a:sx n="1" d="1"/>
        <a:sy n="1" d="1"/>
      </p:scale>
      <p:origin x="0" y="0"/>
    </p:cViewPr>
  </p:notesTextViewPr>
  <p:sorterViewPr>
    <p:cViewPr>
      <p:scale>
        <a:sx n="150" d="100"/>
        <a:sy n="150" d="100"/>
      </p:scale>
      <p:origin x="0" y="0"/>
    </p:cViewPr>
  </p:sorterViewPr>
  <p:notesViewPr>
    <p:cSldViewPr snapToGrid="0">
      <p:cViewPr varScale="1">
        <p:scale>
          <a:sx n="151" d="100"/>
          <a:sy n="151" d="100"/>
        </p:scale>
        <p:origin x="583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A5C32E-61E6-4E12-A607-B0EFC283E0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C4BFFD-BAB3-4712-A707-146F9FB677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8ED352-1676-4317-B1DE-CAA03DB1FA6F}" type="datetimeFigureOut">
              <a:rPr lang="en-US" smtClean="0"/>
              <a:t>10/9/23</a:t>
            </a:fld>
            <a:endParaRPr lang="en-US"/>
          </a:p>
        </p:txBody>
      </p:sp>
      <p:sp>
        <p:nvSpPr>
          <p:cNvPr id="4" name="Footer Placeholder 3">
            <a:extLst>
              <a:ext uri="{FF2B5EF4-FFF2-40B4-BE49-F238E27FC236}">
                <a16:creationId xmlns:a16="http://schemas.microsoft.com/office/drawing/2014/main" id="{AEF25381-2A54-4384-80E5-F979AFF434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B3A63D8-178C-4C66-8E28-1FCA0AA19B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F64F5C-99D4-4040-833E-AD88BD809D13}" type="slidenum">
              <a:rPr lang="en-US" smtClean="0"/>
              <a:t>‹#›</a:t>
            </a:fld>
            <a:endParaRPr lang="en-US"/>
          </a:p>
        </p:txBody>
      </p:sp>
    </p:spTree>
    <p:extLst>
      <p:ext uri="{BB962C8B-B14F-4D97-AF65-F5344CB8AC3E}">
        <p14:creationId xmlns:p14="http://schemas.microsoft.com/office/powerpoint/2010/main" val="172529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using MGARD compression for climate simulation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latin typeface="Calibri" panose="020F0502020204030204" pitchFamily="34" charset="0"/>
                <a:cs typeface="Calibri" panose="020F0502020204030204" pitchFamily="34" charset="0"/>
              </a:rPr>
              <a:pPr/>
              <a:t>1</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44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607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151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2"/>
          <p:cNvSpPr/>
          <p:nvPr/>
        </p:nvSpPr>
        <p:spPr>
          <a:xfrm>
            <a:off x="0" y="320040"/>
            <a:ext cx="274320" cy="510909"/>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2"/>
          <p:cNvSpPr/>
          <p:nvPr/>
        </p:nvSpPr>
        <p:spPr>
          <a:xfrm>
            <a:off x="274320" y="320040"/>
            <a:ext cx="1412673" cy="510909"/>
          </a:xfrm>
          <a:prstGeom prst="rect">
            <a:avLst/>
          </a:prstGeom>
          <a:solidFill>
            <a:srgbClr val="D8D8D8"/>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endParaRPr sz="1800">
              <a:solidFill>
                <a:schemeClr val="dk1"/>
              </a:solidFill>
              <a:latin typeface="Calibri"/>
              <a:ea typeface="Calibri"/>
              <a:cs typeface="Calibri"/>
              <a:sym typeface="Calibri"/>
            </a:endParaRPr>
          </a:p>
        </p:txBody>
      </p:sp>
      <p:pic>
        <p:nvPicPr>
          <p:cNvPr id="20" name="Google Shape;20;p2"/>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274321" y="1074420"/>
            <a:ext cx="11334582" cy="4233245"/>
          </a:xfrm>
          <a:prstGeom prst="rect">
            <a:avLst/>
          </a:prstGeom>
          <a:noFill/>
          <a:ln>
            <a:noFill/>
          </a:ln>
        </p:spPr>
      </p:pic>
      <p:sp>
        <p:nvSpPr>
          <p:cNvPr id="21" name="Google Shape;21;p2"/>
          <p:cNvSpPr txBox="1">
            <a:spLocks noGrp="1"/>
          </p:cNvSpPr>
          <p:nvPr>
            <p:ph type="ctrTitle"/>
          </p:nvPr>
        </p:nvSpPr>
        <p:spPr>
          <a:xfrm>
            <a:off x="428736" y="1388962"/>
            <a:ext cx="8678194" cy="97872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1400"/>
              <a:buNone/>
              <a:defRPr sz="3200" b="0">
                <a:solidFill>
                  <a:schemeClr val="lt1"/>
                </a:solidFill>
                <a:latin typeface="Calibri"/>
                <a:ea typeface="Calibri"/>
                <a:cs typeface="Calibri"/>
                <a:sym typeface="Calibri"/>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447481" y="3013455"/>
            <a:ext cx="5440514" cy="2028101"/>
          </a:xfrm>
          <a:prstGeom prst="rect">
            <a:avLst/>
          </a:prstGeom>
          <a:noFill/>
          <a:ln>
            <a:noFill/>
          </a:ln>
        </p:spPr>
        <p:txBody>
          <a:bodyPr spcFirstLastPara="1" wrap="square" lIns="91425" tIns="45700" rIns="91425" bIns="45700" anchor="t" anchorCtr="0">
            <a:noAutofit/>
          </a:bodyPr>
          <a:lstStyle>
            <a:lvl1pPr lvl="0" algn="l">
              <a:lnSpc>
                <a:spcPct val="90000"/>
              </a:lnSpc>
              <a:spcBef>
                <a:spcPts val="1400"/>
              </a:spcBef>
              <a:spcAft>
                <a:spcPts val="0"/>
              </a:spcAft>
              <a:buSzPts val="1800"/>
              <a:buNone/>
              <a:defRPr sz="2000">
                <a:solidFill>
                  <a:schemeClr val="lt1"/>
                </a:solidFill>
                <a:latin typeface="Calibri"/>
                <a:ea typeface="Calibri"/>
                <a:cs typeface="Calibri"/>
                <a:sym typeface="Calibri"/>
              </a:defRPr>
            </a:lvl1pPr>
            <a:lvl2pPr lvl="1" algn="ctr">
              <a:lnSpc>
                <a:spcPct val="90000"/>
              </a:lnSpc>
              <a:spcBef>
                <a:spcPts val="800"/>
              </a:spcBef>
              <a:spcAft>
                <a:spcPts val="0"/>
              </a:spcAft>
              <a:buSzPts val="2160"/>
              <a:buNone/>
              <a:defRPr>
                <a:solidFill>
                  <a:srgbClr val="888888"/>
                </a:solidFill>
              </a:defRPr>
            </a:lvl2pPr>
            <a:lvl3pPr lvl="2" algn="ctr">
              <a:lnSpc>
                <a:spcPct val="90000"/>
              </a:lnSpc>
              <a:spcBef>
                <a:spcPts val="800"/>
              </a:spcBef>
              <a:spcAft>
                <a:spcPts val="0"/>
              </a:spcAft>
              <a:buSzPts val="1800"/>
              <a:buNone/>
              <a:defRPr>
                <a:solidFill>
                  <a:srgbClr val="888888"/>
                </a:solidFill>
              </a:defRPr>
            </a:lvl3pPr>
            <a:lvl4pPr lvl="3" algn="ctr">
              <a:lnSpc>
                <a:spcPct val="90000"/>
              </a:lnSpc>
              <a:spcBef>
                <a:spcPts val="800"/>
              </a:spcBef>
              <a:spcAft>
                <a:spcPts val="0"/>
              </a:spcAft>
              <a:buSzPts val="1800"/>
              <a:buNone/>
              <a:defRPr>
                <a:solidFill>
                  <a:srgbClr val="888888"/>
                </a:solidFill>
              </a:defRPr>
            </a:lvl4pPr>
            <a:lvl5pPr lvl="4" algn="ctr">
              <a:lnSpc>
                <a:spcPct val="90000"/>
              </a:lnSpc>
              <a:spcBef>
                <a:spcPts val="600"/>
              </a:spcBef>
              <a:spcAft>
                <a:spcPts val="0"/>
              </a:spcAft>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3" name="Google Shape;23;p2"/>
          <p:cNvSpPr/>
          <p:nvPr/>
        </p:nvSpPr>
        <p:spPr>
          <a:xfrm>
            <a:off x="6096000" y="13674"/>
            <a:ext cx="6096000" cy="6858000"/>
          </a:xfrm>
          <a:custGeom>
            <a:avLst/>
            <a:gdLst/>
            <a:ahLst/>
            <a:cxnLst/>
            <a:rect l="l" t="t" r="r" b="b"/>
            <a:pathLst>
              <a:path w="3388" h="3815" extrusionOk="0">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2"/>
          <p:cNvSpPr txBox="1"/>
          <p:nvPr/>
        </p:nvSpPr>
        <p:spPr>
          <a:xfrm>
            <a:off x="6011748" y="4348685"/>
            <a:ext cx="5440515" cy="720197"/>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2600" dirty="0">
                <a:solidFill>
                  <a:schemeClr val="accent2"/>
                </a:solidFill>
                <a:latin typeface="Cambria"/>
                <a:ea typeface="Cambria"/>
                <a:cs typeface="Cambria"/>
                <a:sym typeface="Cambria"/>
              </a:rPr>
              <a:t>ADAC presentation</a:t>
            </a:r>
            <a:br>
              <a:rPr lang="en-US" sz="2600" dirty="0">
                <a:solidFill>
                  <a:schemeClr val="accent2"/>
                </a:solidFill>
                <a:latin typeface="Cambria"/>
                <a:ea typeface="Cambria"/>
                <a:cs typeface="Cambria"/>
                <a:sym typeface="Cambria"/>
              </a:rPr>
            </a:br>
            <a:r>
              <a:rPr lang="en-US" sz="2600" dirty="0">
                <a:solidFill>
                  <a:schemeClr val="accent2"/>
                </a:solidFill>
                <a:latin typeface="Cambria"/>
                <a:ea typeface="Cambria"/>
                <a:cs typeface="Cambria"/>
                <a:sym typeface="Cambria"/>
              </a:rPr>
              <a:t>3/26/2021</a:t>
            </a:r>
            <a:endParaRPr dirty="0">
              <a:latin typeface="Calibri" panose="020F0502020204030204" pitchFamily="34" charset="0"/>
              <a:cs typeface="Calibri" panose="020F0502020204030204" pitchFamily="34" charset="0"/>
            </a:endParaRPr>
          </a:p>
        </p:txBody>
      </p:sp>
      <p:pic>
        <p:nvPicPr>
          <p:cNvPr id="25" name="Google Shape;25;p2"/>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640784" y="6177576"/>
            <a:ext cx="2133600" cy="600075"/>
          </a:xfrm>
          <a:prstGeom prst="rect">
            <a:avLst/>
          </a:prstGeom>
          <a:noFill/>
          <a:ln>
            <a:noFill/>
          </a:ln>
        </p:spPr>
      </p:pic>
      <p:pic>
        <p:nvPicPr>
          <p:cNvPr id="26" name="Google Shape;26;p2"/>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51457" y="6290310"/>
            <a:ext cx="2505075" cy="495300"/>
          </a:xfrm>
          <a:prstGeom prst="rect">
            <a:avLst/>
          </a:prstGeom>
          <a:noFill/>
          <a:ln>
            <a:noFill/>
          </a:ln>
        </p:spPr>
      </p:pic>
      <p:pic>
        <p:nvPicPr>
          <p:cNvPr id="27" name="Google Shape;27;p2"/>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8091488" y="6177576"/>
            <a:ext cx="3990975" cy="666750"/>
          </a:xfrm>
          <a:prstGeom prst="rect">
            <a:avLst/>
          </a:prstGeom>
          <a:noFill/>
          <a:ln>
            <a:noFill/>
          </a:ln>
        </p:spPr>
      </p:pic>
      <p:pic>
        <p:nvPicPr>
          <p:cNvPr id="14" name="Picture 13">
            <a:extLst>
              <a:ext uri="{FF2B5EF4-FFF2-40B4-BE49-F238E27FC236}">
                <a16:creationId xmlns:a16="http://schemas.microsoft.com/office/drawing/2014/main" id="{14084FBA-BD65-41B3-8C38-A320CC579D2D}"/>
              </a:ext>
            </a:extLst>
          </p:cNvPr>
          <p:cNvPicPr>
            <a:picLocks noChangeAspect="1"/>
          </p:cNvPicPr>
          <p:nvPr userDrawn="1"/>
        </p:nvPicPr>
        <p:blipFill>
          <a:blip r:embed="rId6"/>
          <a:stretch>
            <a:fillRect/>
          </a:stretch>
        </p:blipFill>
        <p:spPr>
          <a:xfrm>
            <a:off x="6417158" y="6477613"/>
            <a:ext cx="1088136" cy="261860"/>
          </a:xfrm>
          <a:prstGeom prst="rect">
            <a:avLst/>
          </a:prstGeom>
        </p:spPr>
      </p:pic>
    </p:spTree>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429768" y="274320"/>
            <a:ext cx="11430000" cy="53553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1400"/>
              <a:buNone/>
              <a:defRPr>
                <a:solidFill>
                  <a:srgbClr val="1D5E37"/>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E583-7691-7B4C-9512-5873990F33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78FBEE-1CC5-544D-9296-EE337347140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9A02C901-E3E1-47BD-8A8C-24F9B8523D18}"/>
              </a:ext>
            </a:extLst>
          </p:cNvPr>
          <p:cNvPicPr>
            <a:picLocks noChangeAspect="1"/>
          </p:cNvPicPr>
          <p:nvPr userDrawn="1"/>
        </p:nvPicPr>
        <p:blipFill>
          <a:blip r:embed="rId2"/>
          <a:stretch>
            <a:fillRect/>
          </a:stretch>
        </p:blipFill>
        <p:spPr>
          <a:xfrm>
            <a:off x="11010585" y="6492972"/>
            <a:ext cx="1088136" cy="261860"/>
          </a:xfrm>
          <a:prstGeom prst="rect">
            <a:avLst/>
          </a:prstGeom>
        </p:spPr>
      </p:pic>
    </p:spTree>
    <p:extLst>
      <p:ext uri="{BB962C8B-B14F-4D97-AF65-F5344CB8AC3E}">
        <p14:creationId xmlns:p14="http://schemas.microsoft.com/office/powerpoint/2010/main" val="10489389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29768" y="274320"/>
            <a:ext cx="11430000" cy="53553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SzPts val="1400"/>
              <a:buNone/>
              <a:defRPr sz="3200" b="0" i="0" u="none" strike="noStrike" cap="none">
                <a:solidFill>
                  <a:schemeClr val="dk1"/>
                </a:solidFill>
                <a:latin typeface="Cambria"/>
                <a:ea typeface="Cambria"/>
                <a:cs typeface="Cambria"/>
                <a:sym typeface="Cambria"/>
              </a:defRPr>
            </a:lvl1pPr>
            <a:lvl2pPr marR="0" lvl="1" algn="l" rtl="0">
              <a:lnSpc>
                <a:spcPct val="85000"/>
              </a:lnSpc>
              <a:spcBef>
                <a:spcPts val="0"/>
              </a:spcBef>
              <a:spcAft>
                <a:spcPts val="0"/>
              </a:spcAft>
              <a:buSzPts val="1400"/>
              <a:buNone/>
              <a:defRPr sz="3000" b="0" i="0" u="none" strike="noStrike" cap="none">
                <a:solidFill>
                  <a:srgbClr val="006C3A"/>
                </a:solidFill>
                <a:latin typeface="Arial Black"/>
                <a:ea typeface="Arial Black"/>
                <a:cs typeface="Arial Black"/>
                <a:sym typeface="Arial Black"/>
              </a:defRPr>
            </a:lvl2pPr>
            <a:lvl3pPr marR="0" lvl="2" algn="l" rtl="0">
              <a:lnSpc>
                <a:spcPct val="85000"/>
              </a:lnSpc>
              <a:spcBef>
                <a:spcPts val="0"/>
              </a:spcBef>
              <a:spcAft>
                <a:spcPts val="0"/>
              </a:spcAft>
              <a:buSzPts val="1400"/>
              <a:buNone/>
              <a:defRPr sz="3000" b="0" i="0" u="none" strike="noStrike" cap="none">
                <a:solidFill>
                  <a:srgbClr val="006C3A"/>
                </a:solidFill>
                <a:latin typeface="Arial Black"/>
                <a:ea typeface="Arial Black"/>
                <a:cs typeface="Arial Black"/>
                <a:sym typeface="Arial Black"/>
              </a:defRPr>
            </a:lvl3pPr>
            <a:lvl4pPr marR="0" lvl="3" algn="l" rtl="0">
              <a:lnSpc>
                <a:spcPct val="85000"/>
              </a:lnSpc>
              <a:spcBef>
                <a:spcPts val="0"/>
              </a:spcBef>
              <a:spcAft>
                <a:spcPts val="0"/>
              </a:spcAft>
              <a:buSzPts val="1400"/>
              <a:buNone/>
              <a:defRPr sz="3000" b="0" i="0" u="none" strike="noStrike" cap="none">
                <a:solidFill>
                  <a:srgbClr val="006C3A"/>
                </a:solidFill>
                <a:latin typeface="Arial Black"/>
                <a:ea typeface="Arial Black"/>
                <a:cs typeface="Arial Black"/>
                <a:sym typeface="Arial Black"/>
              </a:defRPr>
            </a:lvl4pPr>
            <a:lvl5pPr marR="0" lvl="4" algn="l" rtl="0">
              <a:lnSpc>
                <a:spcPct val="85000"/>
              </a:lnSpc>
              <a:spcBef>
                <a:spcPts val="0"/>
              </a:spcBef>
              <a:spcAft>
                <a:spcPts val="0"/>
              </a:spcAft>
              <a:buSzPts val="1400"/>
              <a:buNone/>
              <a:defRPr sz="3000" b="0" i="0" u="none" strike="noStrike" cap="none">
                <a:solidFill>
                  <a:srgbClr val="006C3A"/>
                </a:solidFill>
                <a:latin typeface="Arial Black"/>
                <a:ea typeface="Arial Black"/>
                <a:cs typeface="Arial Black"/>
                <a:sym typeface="Arial Black"/>
              </a:defRPr>
            </a:lvl5pPr>
            <a:lvl6pPr marR="0" lvl="5" algn="l" rtl="0">
              <a:lnSpc>
                <a:spcPct val="85000"/>
              </a:lnSpc>
              <a:spcBef>
                <a:spcPts val="0"/>
              </a:spcBef>
              <a:spcAft>
                <a:spcPts val="0"/>
              </a:spcAft>
              <a:buSzPts val="1400"/>
              <a:buNone/>
              <a:defRPr sz="3000" b="0" i="0" u="none" strike="noStrike" cap="none">
                <a:solidFill>
                  <a:srgbClr val="006C3A"/>
                </a:solidFill>
                <a:latin typeface="Arial Black"/>
                <a:ea typeface="Arial Black"/>
                <a:cs typeface="Arial Black"/>
                <a:sym typeface="Arial Black"/>
              </a:defRPr>
            </a:lvl6pPr>
            <a:lvl7pPr marR="0" lvl="6" algn="l" rtl="0">
              <a:lnSpc>
                <a:spcPct val="85000"/>
              </a:lnSpc>
              <a:spcBef>
                <a:spcPts val="0"/>
              </a:spcBef>
              <a:spcAft>
                <a:spcPts val="0"/>
              </a:spcAft>
              <a:buSzPts val="1400"/>
              <a:buNone/>
              <a:defRPr sz="3000" b="0" i="0" u="none" strike="noStrike" cap="none">
                <a:solidFill>
                  <a:srgbClr val="006C3A"/>
                </a:solidFill>
                <a:latin typeface="Arial Black"/>
                <a:ea typeface="Arial Black"/>
                <a:cs typeface="Arial Black"/>
                <a:sym typeface="Arial Black"/>
              </a:defRPr>
            </a:lvl7pPr>
            <a:lvl8pPr marR="0" lvl="7" algn="l" rtl="0">
              <a:lnSpc>
                <a:spcPct val="85000"/>
              </a:lnSpc>
              <a:spcBef>
                <a:spcPts val="0"/>
              </a:spcBef>
              <a:spcAft>
                <a:spcPts val="0"/>
              </a:spcAft>
              <a:buSzPts val="1400"/>
              <a:buNone/>
              <a:defRPr sz="3000" b="0" i="0" u="none" strike="noStrike" cap="none">
                <a:solidFill>
                  <a:srgbClr val="006C3A"/>
                </a:solidFill>
                <a:latin typeface="Arial Black"/>
                <a:ea typeface="Arial Black"/>
                <a:cs typeface="Arial Black"/>
                <a:sym typeface="Arial Black"/>
              </a:defRPr>
            </a:lvl8pPr>
            <a:lvl9pPr marR="0" lvl="8" algn="l" rtl="0">
              <a:lnSpc>
                <a:spcPct val="85000"/>
              </a:lnSpc>
              <a:spcBef>
                <a:spcPts val="0"/>
              </a:spcBef>
              <a:spcAft>
                <a:spcPts val="0"/>
              </a:spcAft>
              <a:buSzPts val="1400"/>
              <a:buNone/>
              <a:defRPr sz="3000" b="0" i="0" u="none" strike="noStrike" cap="none">
                <a:solidFill>
                  <a:srgbClr val="006C3A"/>
                </a:solidFill>
                <a:latin typeface="Arial Black"/>
                <a:ea typeface="Arial Black"/>
                <a:cs typeface="Arial Black"/>
                <a:sym typeface="Arial Black"/>
              </a:defRPr>
            </a:lvl9pPr>
          </a:lstStyle>
          <a:p>
            <a:endParaRPr/>
          </a:p>
        </p:txBody>
      </p:sp>
      <p:sp>
        <p:nvSpPr>
          <p:cNvPr id="11" name="Google Shape;11;p1"/>
          <p:cNvSpPr txBox="1">
            <a:spLocks noGrp="1"/>
          </p:cNvSpPr>
          <p:nvPr>
            <p:ph type="body" idx="1"/>
          </p:nvPr>
        </p:nvSpPr>
        <p:spPr>
          <a:xfrm>
            <a:off x="451614" y="955965"/>
            <a:ext cx="11419468" cy="4734988"/>
          </a:xfrm>
          <a:prstGeom prst="rect">
            <a:avLst/>
          </a:prstGeom>
          <a:noFill/>
          <a:ln>
            <a:noFill/>
          </a:ln>
        </p:spPr>
        <p:txBody>
          <a:bodyPr spcFirstLastPara="1" wrap="square" lIns="91425" tIns="45700" rIns="91425" bIns="45700" anchor="t" anchorCtr="0">
            <a:noAutofit/>
          </a:bodyPr>
          <a:lstStyle>
            <a:lvl1pPr marL="457200" marR="0" lvl="0" indent="-388620" algn="l" rtl="0">
              <a:lnSpc>
                <a:spcPct val="90000"/>
              </a:lnSpc>
              <a:spcBef>
                <a:spcPts val="1400"/>
              </a:spcBef>
              <a:spcAft>
                <a:spcPts val="0"/>
              </a:spcAft>
              <a:buClr>
                <a:schemeClr val="dk1"/>
              </a:buClr>
              <a:buSzPts val="2520"/>
              <a:buFont typeface="Century Gothic"/>
              <a:buChar char="•"/>
              <a:defRPr sz="2800" b="0" i="0" u="none" strike="noStrike" cap="none">
                <a:solidFill>
                  <a:schemeClr val="dk1"/>
                </a:solidFill>
                <a:latin typeface="Calibri"/>
                <a:ea typeface="Calibri"/>
                <a:cs typeface="Calibri"/>
                <a:sym typeface="Calibri"/>
              </a:defRPr>
            </a:lvl1pPr>
            <a:lvl2pPr marL="914400" marR="0" lvl="1" indent="-365760" algn="l" rtl="0">
              <a:lnSpc>
                <a:spcPct val="90000"/>
              </a:lnSpc>
              <a:spcBef>
                <a:spcPts val="800"/>
              </a:spcBef>
              <a:spcAft>
                <a:spcPts val="0"/>
              </a:spcAft>
              <a:buClr>
                <a:schemeClr val="dk1"/>
              </a:buClr>
              <a:buSzPts val="2160"/>
              <a:buFont typeface="Century Gothic"/>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800"/>
              </a:spcBef>
              <a:spcAft>
                <a:spcPts val="0"/>
              </a:spcAft>
              <a:buClr>
                <a:schemeClr val="dk1"/>
              </a:buClr>
              <a:buSzPts val="1800"/>
              <a:buFont typeface="Century Gothic"/>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
          <p:cNvSpPr/>
          <p:nvPr/>
        </p:nvSpPr>
        <p:spPr>
          <a:xfrm flipH="1">
            <a:off x="-4391" y="6626132"/>
            <a:ext cx="280401" cy="1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fld id="{00000000-1234-1234-1234-123412341234}" type="slidenum">
              <a:rPr lang="en-US" sz="900" b="0" i="0" u="none" strike="noStrike" cap="none">
                <a:solidFill>
                  <a:schemeClr val="dk1"/>
                </a:solidFill>
                <a:latin typeface="Calibri"/>
                <a:ea typeface="Calibri"/>
                <a:cs typeface="Calibri"/>
                <a:sym typeface="Calibri"/>
              </a:rPr>
              <a:t>‹#›</a:t>
            </a:fld>
            <a:endParaRPr sz="900" b="0" i="0" u="none" strike="noStrike" cap="none">
              <a:solidFill>
                <a:schemeClr val="dk1"/>
              </a:solidFill>
              <a:latin typeface="Calibri"/>
              <a:ea typeface="Calibri"/>
              <a:cs typeface="Calibri"/>
              <a:sym typeface="Calibri"/>
            </a:endParaRPr>
          </a:p>
        </p:txBody>
      </p:sp>
      <p:sp>
        <p:nvSpPr>
          <p:cNvPr id="13" name="Google Shape;13;p1"/>
          <p:cNvSpPr/>
          <p:nvPr/>
        </p:nvSpPr>
        <p:spPr>
          <a:xfrm>
            <a:off x="0" y="320040"/>
            <a:ext cx="274320" cy="6537959"/>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 name="Google Shape;14;p1"/>
          <p:cNvSpPr/>
          <p:nvPr/>
        </p:nvSpPr>
        <p:spPr>
          <a:xfrm flipH="1">
            <a:off x="-4391" y="6616607"/>
            <a:ext cx="280401" cy="152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fld id="{00000000-1234-1234-1234-123412341234}" type="slidenum">
              <a:rPr lang="en-US" sz="900" b="0" i="0" u="none" strike="noStrike" cap="none" smtClean="0">
                <a:solidFill>
                  <a:schemeClr val="dk1"/>
                </a:solidFill>
                <a:latin typeface="Calibri"/>
                <a:ea typeface="Calibri"/>
                <a:cs typeface="Calibri"/>
                <a:sym typeface="Calibri"/>
              </a:rPr>
              <a:t>‹#›</a:t>
            </a:fld>
            <a:r>
              <a:rPr lang="en-US" sz="900" b="0" i="0" u="none" strike="noStrike" cap="none" dirty="0">
                <a:solidFill>
                  <a:schemeClr val="dk1"/>
                </a:solidFill>
                <a:latin typeface="Calibri"/>
                <a:ea typeface="Calibri"/>
                <a:cs typeface="Calibri"/>
                <a:sym typeface="Calibri"/>
              </a:rPr>
              <a:t>/</a:t>
            </a:r>
            <a:br>
              <a:rPr lang="en-US" sz="900" b="0" i="0" u="none" strike="noStrike" cap="none" dirty="0">
                <a:solidFill>
                  <a:schemeClr val="dk1"/>
                </a:solidFill>
                <a:latin typeface="Calibri"/>
                <a:ea typeface="Calibri"/>
                <a:cs typeface="Calibri"/>
                <a:sym typeface="Calibri"/>
              </a:rPr>
            </a:br>
            <a:r>
              <a:rPr lang="en-US" sz="900" b="0" i="0" u="none" strike="noStrike" cap="none" dirty="0">
                <a:solidFill>
                  <a:schemeClr val="dk1"/>
                </a:solidFill>
                <a:latin typeface="Calibri"/>
                <a:ea typeface="Calibri"/>
                <a:cs typeface="Calibri"/>
                <a:sym typeface="Calibri"/>
              </a:rPr>
              <a:t>33</a:t>
            </a:r>
            <a:endParaRPr sz="900" b="0" i="0" u="none" strike="noStrike" cap="none" dirty="0">
              <a:solidFill>
                <a:schemeClr val="dk1"/>
              </a:solidFill>
              <a:latin typeface="Calibri"/>
              <a:ea typeface="Calibri"/>
              <a:cs typeface="Calibri"/>
              <a:sym typeface="Calibri"/>
            </a:endParaRPr>
          </a:p>
        </p:txBody>
      </p:sp>
      <p:sp>
        <p:nvSpPr>
          <p:cNvPr id="15" name="Google Shape;15;p1"/>
          <p:cNvSpPr txBox="1"/>
          <p:nvPr/>
        </p:nvSpPr>
        <p:spPr>
          <a:xfrm>
            <a:off x="8010282" y="6583680"/>
            <a:ext cx="3860800" cy="182562"/>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BFBFBF"/>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p:txBody>
      </p:sp>
      <p:sp>
        <p:nvSpPr>
          <p:cNvPr id="16" name="Google Shape;16;p1"/>
          <p:cNvSpPr/>
          <p:nvPr/>
        </p:nvSpPr>
        <p:spPr>
          <a:xfrm>
            <a:off x="451614" y="6179661"/>
            <a:ext cx="2953512" cy="495300"/>
          </a:xfrm>
          <a:prstGeom prst="rect">
            <a:avLst/>
          </a:prstGeom>
          <a:blipFill rotWithShape="1">
            <a:blip r:embed="rId5">
              <a:alphaModFix/>
              <a:extLst>
                <a:ext uri="{28A0092B-C50C-407E-A947-70E740481C1C}">
                  <a14:useLocalDpi xmlns:a14="http://schemas.microsoft.com/office/drawing/2010/main" val="0"/>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4" r:id="rId3"/>
  </p:sldLayoutIdLst>
  <p:hf sldNum="0"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504A-0925-BF48-AB04-F3A198C8A6CC}"/>
              </a:ext>
            </a:extLst>
          </p:cNvPr>
          <p:cNvSpPr>
            <a:spLocks noGrp="1"/>
          </p:cNvSpPr>
          <p:nvPr>
            <p:ph type="title"/>
          </p:nvPr>
        </p:nvSpPr>
        <p:spPr>
          <a:xfrm>
            <a:off x="1010652" y="916005"/>
            <a:ext cx="10138611" cy="2512996"/>
          </a:xfrm>
        </p:spPr>
        <p:txBody>
          <a:bodyPr/>
          <a:lstStyle/>
          <a:p>
            <a:pPr algn="ctr">
              <a:lnSpc>
                <a:spcPct val="110000"/>
              </a:lnSpc>
            </a:pPr>
            <a:r>
              <a:rPr lang="en-US" sz="4000" b="1" dirty="0">
                <a:solidFill>
                  <a:schemeClr val="bg2"/>
                </a:solidFill>
                <a:latin typeface="Calibri" panose="020F0502020204030204" pitchFamily="34" charset="0"/>
                <a:cs typeface="Calibri" panose="020F0502020204030204" pitchFamily="34" charset="0"/>
              </a:rPr>
              <a:t>Scientific Data Reduction: benefit and lessons learned </a:t>
            </a:r>
            <a:endParaRPr lang="en-US" sz="3600" b="1" dirty="0">
              <a:solidFill>
                <a:schemeClr val="bg2"/>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1B7025F8-1921-274C-BF01-7066BEE7B02E}"/>
              </a:ext>
            </a:extLst>
          </p:cNvPr>
          <p:cNvSpPr>
            <a:spLocks noGrp="1"/>
          </p:cNvSpPr>
          <p:nvPr>
            <p:ph type="subTitle" idx="4294967295"/>
          </p:nvPr>
        </p:nvSpPr>
        <p:spPr>
          <a:xfrm>
            <a:off x="1042736" y="3238500"/>
            <a:ext cx="9777663" cy="1511300"/>
          </a:xfrm>
        </p:spPr>
        <p:txBody>
          <a:bodyPr numCol="1">
            <a:normAutofit/>
          </a:bodyPr>
          <a:lstStyle/>
          <a:p>
            <a:pPr marL="68580" indent="0">
              <a:lnSpc>
                <a:spcPct val="110000"/>
              </a:lnSpc>
              <a:buNone/>
            </a:pPr>
            <a:r>
              <a:rPr lang="en-US" sz="2400" dirty="0">
                <a:latin typeface="Calibri" panose="020F0502020204030204" pitchFamily="34" charset="0"/>
                <a:cs typeface="Calibri" panose="020F0502020204030204" pitchFamily="34" charset="0"/>
              </a:rPr>
              <a:t>Qian Gong</a:t>
            </a:r>
            <a:r>
              <a:rPr lang="en-US" sz="2400" baseline="300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Jieyang</a:t>
            </a:r>
            <a:r>
              <a:rPr lang="en-US" sz="2400" dirty="0">
                <a:latin typeface="Calibri" panose="020F0502020204030204" pitchFamily="34" charset="0"/>
                <a:cs typeface="Calibri" panose="020F0502020204030204" pitchFamily="34" charset="0"/>
              </a:rPr>
              <a:t> Chen</a:t>
            </a:r>
            <a:r>
              <a:rPr lang="en-US" sz="2400" baseline="300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Norbert </a:t>
            </a:r>
            <a:r>
              <a:rPr lang="en-US" sz="2400" dirty="0" err="1">
                <a:latin typeface="Calibri" panose="020F0502020204030204" pitchFamily="34" charset="0"/>
                <a:cs typeface="Calibri" panose="020F0502020204030204" pitchFamily="34" charset="0"/>
              </a:rPr>
              <a:t>Podhorszki</a:t>
            </a:r>
            <a:r>
              <a:rPr lang="en-US" sz="2400" baseline="300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Ana </a:t>
            </a:r>
            <a:r>
              <a:rPr lang="en-US" sz="2400" dirty="0" err="1">
                <a:latin typeface="Calibri" panose="020F0502020204030204" pitchFamily="34" charset="0"/>
                <a:cs typeface="Calibri" panose="020F0502020204030204" pitchFamily="34" charset="0"/>
              </a:rPr>
              <a:t>Gainaru</a:t>
            </a:r>
            <a:r>
              <a:rPr lang="en-US" sz="2400" baseline="300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Sanjay </a:t>
            </a:r>
            <a:r>
              <a:rPr lang="en-US" sz="2400" dirty="0" err="1">
                <a:latin typeface="Calibri" panose="020F0502020204030204" pitchFamily="34" charset="0"/>
                <a:cs typeface="Calibri" panose="020F0502020204030204" pitchFamily="34" charset="0"/>
              </a:rPr>
              <a:t>Ranka</a:t>
            </a:r>
            <a:r>
              <a:rPr lang="en-US" sz="2400" baseline="300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Scott </a:t>
            </a:r>
            <a:r>
              <a:rPr lang="en-US" sz="2400" dirty="0" err="1">
                <a:latin typeface="Calibri" panose="020F0502020204030204" pitchFamily="34" charset="0"/>
                <a:cs typeface="Calibri" panose="020F0502020204030204" pitchFamily="34" charset="0"/>
              </a:rPr>
              <a:t>Klasky</a:t>
            </a:r>
            <a:r>
              <a:rPr lang="en-US" sz="2400" baseline="30000" dirty="0">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6B97CA74-4194-F983-9770-3F107D4CF5C7}"/>
              </a:ext>
            </a:extLst>
          </p:cNvPr>
          <p:cNvSpPr txBox="1"/>
          <p:nvPr/>
        </p:nvSpPr>
        <p:spPr>
          <a:xfrm>
            <a:off x="1042736" y="4903569"/>
            <a:ext cx="8336548" cy="566309"/>
          </a:xfrm>
          <a:prstGeom prst="rect">
            <a:avLst/>
          </a:prstGeom>
          <a:noFill/>
        </p:spPr>
        <p:txBody>
          <a:bodyPr wrap="square" numCol="2">
            <a:spAutoFit/>
          </a:bodyPr>
          <a:lstStyle/>
          <a:p>
            <a:pPr marL="68580" indent="0">
              <a:lnSpc>
                <a:spcPct val="110000"/>
              </a:lnSpc>
              <a:buNone/>
            </a:pPr>
            <a:r>
              <a:rPr lang="en-US" sz="1400" dirty="0">
                <a:latin typeface="Calibri" panose="020F0502020204030204" pitchFamily="34" charset="0"/>
                <a:cs typeface="Calibri" panose="020F0502020204030204" pitchFamily="34" charset="0"/>
              </a:rPr>
              <a:t>+: Oak Ridge of National Laboratory</a:t>
            </a:r>
          </a:p>
          <a:p>
            <a:pPr marL="68580" indent="0">
              <a:lnSpc>
                <a:spcPct val="110000"/>
              </a:lnSpc>
              <a:buNone/>
            </a:pPr>
            <a:r>
              <a:rPr lang="en-US" dirty="0">
                <a:latin typeface="Calibri" panose="020F0502020204030204" pitchFamily="34" charset="0"/>
                <a:cs typeface="Calibri" panose="020F0502020204030204" pitchFamily="34" charset="0"/>
              </a:rPr>
              <a:t>*: University of </a:t>
            </a:r>
            <a:r>
              <a:rPr lang="en-US" altLang="zh-CN" dirty="0">
                <a:latin typeface="Calibri" panose="020F0502020204030204" pitchFamily="34" charset="0"/>
                <a:cs typeface="Calibri" panose="020F0502020204030204" pitchFamily="34" charset="0"/>
              </a:rPr>
              <a:t>Alabama,</a:t>
            </a:r>
            <a:r>
              <a:rPr lang="zh-CN" altLang="en-US"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cs typeface="Calibri" panose="020F0502020204030204" pitchFamily="34" charset="0"/>
              </a:rPr>
              <a:t>burmingham</a:t>
            </a:r>
            <a:endParaRPr lang="en-US" dirty="0">
              <a:latin typeface="Calibri" panose="020F0502020204030204" pitchFamily="34" charset="0"/>
              <a:cs typeface="Calibri" panose="020F0502020204030204" pitchFamily="34" charset="0"/>
            </a:endParaRPr>
          </a:p>
          <a:p>
            <a:pPr marL="68580" indent="0">
              <a:lnSpc>
                <a:spcPct val="110000"/>
              </a:lnSpc>
              <a:buNone/>
            </a:pPr>
            <a:r>
              <a:rPr lang="en-US" dirty="0">
                <a:latin typeface="Calibri" panose="020F0502020204030204" pitchFamily="34" charset="0"/>
                <a:cs typeface="Calibri" panose="020F0502020204030204" pitchFamily="34" charset="0"/>
              </a:rPr>
              <a:t>#: University of Florida</a:t>
            </a:r>
          </a:p>
        </p:txBody>
      </p:sp>
    </p:spTree>
    <p:extLst>
      <p:ext uri="{BB962C8B-B14F-4D97-AF65-F5344CB8AC3E}">
        <p14:creationId xmlns:p14="http://schemas.microsoft.com/office/powerpoint/2010/main" val="4017457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3DBF0-4269-71FD-4EDE-0901A4F789F5}"/>
              </a:ext>
            </a:extLst>
          </p:cNvPr>
          <p:cNvSpPr>
            <a:spLocks noGrp="1"/>
          </p:cNvSpPr>
          <p:nvPr>
            <p:ph type="title"/>
          </p:nvPr>
        </p:nvSpPr>
        <p:spPr/>
        <p:txBody>
          <a:bodyPr/>
          <a:lstStyle/>
          <a:p>
            <a:r>
              <a:rPr lang="en-US" b="1" dirty="0">
                <a:solidFill>
                  <a:schemeClr val="tx1"/>
                </a:solidFill>
              </a:rPr>
              <a:t>The data tsunami</a:t>
            </a:r>
          </a:p>
        </p:txBody>
      </p:sp>
      <p:sp>
        <p:nvSpPr>
          <p:cNvPr id="3" name="Content Placeholder 2">
            <a:extLst>
              <a:ext uri="{FF2B5EF4-FFF2-40B4-BE49-F238E27FC236}">
                <a16:creationId xmlns:a16="http://schemas.microsoft.com/office/drawing/2014/main" id="{5D1FF3A1-B93F-1A1F-07BB-3A15B7251A61}"/>
              </a:ext>
            </a:extLst>
          </p:cNvPr>
          <p:cNvSpPr>
            <a:spLocks noGrp="1"/>
          </p:cNvSpPr>
          <p:nvPr>
            <p:ph idx="1"/>
          </p:nvPr>
        </p:nvSpPr>
        <p:spPr>
          <a:xfrm>
            <a:off x="451614" y="955965"/>
            <a:ext cx="11594611" cy="5056528"/>
          </a:xfrm>
        </p:spPr>
        <p:txBody>
          <a:bodyPr/>
          <a:lstStyle/>
          <a:p>
            <a:pPr algn="just"/>
            <a:r>
              <a:rPr lang="en-US" dirty="0"/>
              <a:t>The data</a:t>
            </a:r>
            <a:r>
              <a:rPr lang="en-US" altLang="zh-CN" dirty="0"/>
              <a:t>’s</a:t>
            </a:r>
            <a:r>
              <a:rPr lang="en-US" dirty="0"/>
              <a:t> volume, velocity, variety, </a:t>
            </a:r>
            <a:r>
              <a:rPr lang="en-US" altLang="zh-CN" dirty="0"/>
              <a:t>and</a:t>
            </a:r>
            <a:r>
              <a:rPr lang="zh-CN" altLang="en-US" dirty="0"/>
              <a:t> </a:t>
            </a:r>
            <a:r>
              <a:rPr lang="en-US" dirty="0"/>
              <a:t>value are growing exponentially.</a:t>
            </a:r>
          </a:p>
          <a:p>
            <a:pPr algn="just"/>
            <a:r>
              <a:rPr lang="en-US" dirty="0"/>
              <a:t>Scientific explorations are increasingly constrained by the I/O overhead and the amount of data can be stored and efficiently retrieved. </a:t>
            </a:r>
          </a:p>
        </p:txBody>
      </p:sp>
      <p:grpSp>
        <p:nvGrpSpPr>
          <p:cNvPr id="5" name="Group 4">
            <a:extLst>
              <a:ext uri="{FF2B5EF4-FFF2-40B4-BE49-F238E27FC236}">
                <a16:creationId xmlns:a16="http://schemas.microsoft.com/office/drawing/2014/main" id="{A8F5957C-7328-9C58-7A0D-23D9058A2AED}"/>
              </a:ext>
            </a:extLst>
          </p:cNvPr>
          <p:cNvGrpSpPr/>
          <p:nvPr/>
        </p:nvGrpSpPr>
        <p:grpSpPr>
          <a:xfrm>
            <a:off x="766095" y="3049046"/>
            <a:ext cx="5566751" cy="2397489"/>
            <a:chOff x="6394625" y="92639"/>
            <a:chExt cx="5566751" cy="2397489"/>
          </a:xfrm>
        </p:grpSpPr>
        <p:pic>
          <p:nvPicPr>
            <p:cNvPr id="4" name="Picture 3">
              <a:extLst>
                <a:ext uri="{FF2B5EF4-FFF2-40B4-BE49-F238E27FC236}">
                  <a16:creationId xmlns:a16="http://schemas.microsoft.com/office/drawing/2014/main" id="{8E3F8BA7-6138-8D5C-5788-60240F0855E7}"/>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67" t="-112" r="-2490" b="112"/>
            <a:stretch/>
          </p:blipFill>
          <p:spPr>
            <a:xfrm rot="16200000">
              <a:off x="6758420" y="604531"/>
              <a:ext cx="738133" cy="1391013"/>
            </a:xfrm>
            <a:prstGeom prst="rect">
              <a:avLst/>
            </a:prstGeom>
          </p:spPr>
        </p:pic>
        <p:sp>
          <p:nvSpPr>
            <p:cNvPr id="6" name="TextBox 5">
              <a:extLst>
                <a:ext uri="{FF2B5EF4-FFF2-40B4-BE49-F238E27FC236}">
                  <a16:creationId xmlns:a16="http://schemas.microsoft.com/office/drawing/2014/main" id="{40AAC92E-C2A4-F7FB-854F-F54EBA685639}"/>
                </a:ext>
              </a:extLst>
            </p:cNvPr>
            <p:cNvSpPr txBox="1"/>
            <p:nvPr/>
          </p:nvSpPr>
          <p:spPr>
            <a:xfrm>
              <a:off x="7377040" y="92639"/>
              <a:ext cx="3701654" cy="400110"/>
            </a:xfrm>
            <a:prstGeom prst="rect">
              <a:avLst/>
            </a:prstGeom>
            <a:noFill/>
          </p:spPr>
          <p:txBody>
            <a:bodyPr wrap="none" rtlCol="0">
              <a:spAutoFit/>
            </a:bodyPr>
            <a:lstStyle/>
            <a:p>
              <a:r>
                <a:rPr lang="en-US" altLang="zh-CN" sz="2000" b="1" dirty="0">
                  <a:solidFill>
                    <a:schemeClr val="bg2"/>
                  </a:solidFill>
                </a:rPr>
                <a:t>Wind</a:t>
              </a:r>
              <a:r>
                <a:rPr lang="zh-CN" altLang="en-US" sz="2000" b="1" dirty="0">
                  <a:solidFill>
                    <a:schemeClr val="bg2"/>
                  </a:solidFill>
                </a:rPr>
                <a:t> </a:t>
              </a:r>
              <a:r>
                <a:rPr lang="en-US" altLang="zh-CN" sz="2000" b="1" dirty="0">
                  <a:solidFill>
                    <a:schemeClr val="bg2"/>
                  </a:solidFill>
                </a:rPr>
                <a:t>turbine</a:t>
              </a:r>
              <a:r>
                <a:rPr lang="zh-CN" altLang="en-US" sz="2000" b="1" dirty="0">
                  <a:solidFill>
                    <a:schemeClr val="accent6"/>
                  </a:solidFill>
                </a:rPr>
                <a:t> </a:t>
              </a:r>
              <a:r>
                <a:rPr lang="en-US" altLang="zh-CN" sz="2000" dirty="0"/>
                <a:t>simulation</a:t>
              </a:r>
              <a:r>
                <a:rPr lang="zh-CN" altLang="en-US" sz="2000" dirty="0"/>
                <a:t> </a:t>
              </a:r>
              <a:r>
                <a:rPr lang="en-US" altLang="zh-CN" sz="2000" dirty="0"/>
                <a:t>at</a:t>
              </a:r>
              <a:r>
                <a:rPr lang="zh-CN" altLang="en-US" sz="2000" dirty="0"/>
                <a:t> </a:t>
              </a:r>
              <a:r>
                <a:rPr lang="en-US" altLang="zh-CN" sz="2000" b="1" dirty="0">
                  <a:solidFill>
                    <a:schemeClr val="bg2"/>
                  </a:solidFill>
                </a:rPr>
                <a:t>GE</a:t>
              </a:r>
              <a:endParaRPr lang="en-US" sz="2000" b="1" dirty="0">
                <a:solidFill>
                  <a:schemeClr val="bg2"/>
                </a:solidFill>
              </a:endParaRPr>
            </a:p>
          </p:txBody>
        </p:sp>
        <p:sp>
          <p:nvSpPr>
            <p:cNvPr id="7" name="TextBox 6">
              <a:extLst>
                <a:ext uri="{FF2B5EF4-FFF2-40B4-BE49-F238E27FC236}">
                  <a16:creationId xmlns:a16="http://schemas.microsoft.com/office/drawing/2014/main" id="{F472772D-578B-31C9-8B1D-2F7FA407B05A}"/>
                </a:ext>
              </a:extLst>
            </p:cNvPr>
            <p:cNvSpPr txBox="1"/>
            <p:nvPr/>
          </p:nvSpPr>
          <p:spPr>
            <a:xfrm>
              <a:off x="8758332" y="956023"/>
              <a:ext cx="1391014" cy="646331"/>
            </a:xfrm>
            <a:prstGeom prst="rect">
              <a:avLst/>
            </a:prstGeom>
            <a:noFill/>
          </p:spPr>
          <p:txBody>
            <a:bodyPr wrap="square" rtlCol="0">
              <a:spAutoFit/>
            </a:bodyPr>
            <a:lstStyle/>
            <a:p>
              <a:pPr algn="ctr"/>
              <a:r>
                <a:rPr lang="en-US" altLang="zh-CN" sz="1800" dirty="0"/>
                <a:t>1.4TB</a:t>
              </a:r>
              <a:r>
                <a:rPr lang="zh-CN" altLang="en-US" sz="1800" dirty="0"/>
                <a:t> </a:t>
              </a:r>
              <a:r>
                <a:rPr lang="en-US" altLang="zh-CN" sz="1800" dirty="0"/>
                <a:t>per</a:t>
              </a:r>
            </a:p>
            <a:p>
              <a:pPr algn="ctr"/>
              <a:r>
                <a:rPr lang="en-US" altLang="zh-CN" sz="1800" dirty="0"/>
                <a:t>output</a:t>
              </a:r>
              <a:r>
                <a:rPr lang="zh-CN" altLang="en-US" sz="1800" dirty="0"/>
                <a:t> </a:t>
              </a:r>
              <a:r>
                <a:rPr lang="en-US" altLang="zh-CN" sz="1800" dirty="0"/>
                <a:t>step</a:t>
              </a:r>
              <a:endParaRPr lang="en-US" sz="1800" dirty="0"/>
            </a:p>
          </p:txBody>
        </p:sp>
        <p:sp>
          <p:nvSpPr>
            <p:cNvPr id="9" name="Rounded Rectangle 8">
              <a:extLst>
                <a:ext uri="{FF2B5EF4-FFF2-40B4-BE49-F238E27FC236}">
                  <a16:creationId xmlns:a16="http://schemas.microsoft.com/office/drawing/2014/main" id="{4E50A700-C1C9-63FF-BB4F-23E9D4E5E700}"/>
                </a:ext>
              </a:extLst>
            </p:cNvPr>
            <p:cNvSpPr/>
            <p:nvPr/>
          </p:nvSpPr>
          <p:spPr>
            <a:xfrm>
              <a:off x="6394625" y="1759873"/>
              <a:ext cx="1788446" cy="715185"/>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rPr>
                <a:t>6K</a:t>
              </a:r>
              <a:r>
                <a:rPr lang="zh-CN" altLang="en-US" sz="1600" dirty="0">
                  <a:solidFill>
                    <a:schemeClr val="tx1"/>
                  </a:solidFill>
                </a:rPr>
                <a:t> </a:t>
              </a:r>
              <a:r>
                <a:rPr lang="en-US" altLang="zh-CN" sz="1600" dirty="0">
                  <a:solidFill>
                    <a:schemeClr val="tx1"/>
                  </a:solidFill>
                </a:rPr>
                <a:t>GPUs</a:t>
              </a:r>
              <a:r>
                <a:rPr lang="zh-CN" altLang="en-US" sz="1600" dirty="0">
                  <a:solidFill>
                    <a:schemeClr val="tx1"/>
                  </a:solidFill>
                </a:rPr>
                <a:t> </a:t>
              </a:r>
              <a:r>
                <a:rPr lang="en-US" altLang="zh-CN" sz="1600" dirty="0">
                  <a:solidFill>
                    <a:schemeClr val="tx1"/>
                  </a:solidFill>
                </a:rPr>
                <a:t>on</a:t>
              </a:r>
              <a:r>
                <a:rPr lang="zh-CN" altLang="en-US" sz="1600" dirty="0">
                  <a:solidFill>
                    <a:schemeClr val="tx1"/>
                  </a:solidFill>
                </a:rPr>
                <a:t> </a:t>
              </a:r>
              <a:r>
                <a:rPr lang="en-US" altLang="zh-CN" sz="1600" dirty="0">
                  <a:solidFill>
                    <a:schemeClr val="tx1"/>
                  </a:solidFill>
                </a:rPr>
                <a:t>1K</a:t>
              </a:r>
              <a:r>
                <a:rPr lang="zh-CN" altLang="en-US" sz="1600" dirty="0">
                  <a:solidFill>
                    <a:schemeClr val="tx1"/>
                  </a:solidFill>
                </a:rPr>
                <a:t> </a:t>
              </a:r>
              <a:r>
                <a:rPr lang="en-US" altLang="zh-CN" sz="1600" dirty="0">
                  <a:solidFill>
                    <a:schemeClr val="tx1"/>
                  </a:solidFill>
                </a:rPr>
                <a:t>Frontier</a:t>
              </a:r>
              <a:r>
                <a:rPr lang="zh-CN" altLang="en-US" sz="1600" dirty="0">
                  <a:solidFill>
                    <a:schemeClr val="tx1"/>
                  </a:solidFill>
                </a:rPr>
                <a:t> </a:t>
              </a:r>
              <a:r>
                <a:rPr lang="en-US" altLang="zh-CN" sz="1600" dirty="0">
                  <a:solidFill>
                    <a:schemeClr val="tx1"/>
                  </a:solidFill>
                </a:rPr>
                <a:t>nodes</a:t>
              </a:r>
              <a:endParaRPr lang="en-US" sz="1600" dirty="0">
                <a:solidFill>
                  <a:schemeClr val="tx1"/>
                </a:solidFill>
              </a:endParaRPr>
            </a:p>
          </p:txBody>
        </p:sp>
        <p:sp>
          <p:nvSpPr>
            <p:cNvPr id="10" name="TextBox 9">
              <a:extLst>
                <a:ext uri="{FF2B5EF4-FFF2-40B4-BE49-F238E27FC236}">
                  <a16:creationId xmlns:a16="http://schemas.microsoft.com/office/drawing/2014/main" id="{3E601109-9A29-8A80-4299-06A53A832D61}"/>
                </a:ext>
              </a:extLst>
            </p:cNvPr>
            <p:cNvSpPr txBox="1"/>
            <p:nvPr/>
          </p:nvSpPr>
          <p:spPr>
            <a:xfrm>
              <a:off x="10713130" y="976871"/>
              <a:ext cx="1136426" cy="646331"/>
            </a:xfrm>
            <a:prstGeom prst="rect">
              <a:avLst/>
            </a:prstGeom>
            <a:noFill/>
          </p:spPr>
          <p:txBody>
            <a:bodyPr wrap="square" rtlCol="0">
              <a:spAutoFit/>
            </a:bodyPr>
            <a:lstStyle/>
            <a:p>
              <a:pPr algn="ctr"/>
              <a:r>
                <a:rPr lang="en-US" altLang="zh-CN" sz="1800" dirty="0">
                  <a:solidFill>
                    <a:srgbClr val="FF0000"/>
                  </a:solidFill>
                </a:rPr>
                <a:t>336</a:t>
              </a:r>
              <a:r>
                <a:rPr lang="zh-CN" altLang="en-US" sz="1800" dirty="0">
                  <a:solidFill>
                    <a:srgbClr val="FF0000"/>
                  </a:solidFill>
                </a:rPr>
                <a:t> </a:t>
              </a:r>
              <a:r>
                <a:rPr lang="en-US" altLang="zh-CN" sz="1800" dirty="0">
                  <a:solidFill>
                    <a:srgbClr val="FF0000"/>
                  </a:solidFill>
                </a:rPr>
                <a:t>TB</a:t>
              </a:r>
              <a:r>
                <a:rPr lang="zh-CN" altLang="en-US" sz="1800" dirty="0">
                  <a:solidFill>
                    <a:srgbClr val="FF0000"/>
                  </a:solidFill>
                </a:rPr>
                <a:t> </a:t>
              </a:r>
              <a:r>
                <a:rPr lang="en-US" altLang="zh-CN" sz="1800" dirty="0">
                  <a:solidFill>
                    <a:schemeClr val="tx1"/>
                  </a:solidFill>
                </a:rPr>
                <a:t>in</a:t>
              </a:r>
              <a:r>
                <a:rPr lang="zh-CN" altLang="en-US" sz="1800" dirty="0">
                  <a:solidFill>
                    <a:schemeClr val="accent6"/>
                  </a:solidFill>
                </a:rPr>
                <a:t> </a:t>
              </a:r>
              <a:r>
                <a:rPr lang="en-US" altLang="zh-CN" sz="1800" dirty="0"/>
                <a:t>total</a:t>
              </a:r>
              <a:endParaRPr lang="en-US" sz="1800" dirty="0"/>
            </a:p>
          </p:txBody>
        </p:sp>
        <p:sp>
          <p:nvSpPr>
            <p:cNvPr id="11" name="Rounded Rectangle 10">
              <a:extLst>
                <a:ext uri="{FF2B5EF4-FFF2-40B4-BE49-F238E27FC236}">
                  <a16:creationId xmlns:a16="http://schemas.microsoft.com/office/drawing/2014/main" id="{E7A84EF1-F4E9-88D2-9498-BB166B442E48}"/>
                </a:ext>
              </a:extLst>
            </p:cNvPr>
            <p:cNvSpPr/>
            <p:nvPr/>
          </p:nvSpPr>
          <p:spPr>
            <a:xfrm>
              <a:off x="8819678" y="1706091"/>
              <a:ext cx="1109827" cy="784037"/>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rPr>
                <a:t>2.4x10</a:t>
              </a:r>
              <a:r>
                <a:rPr lang="en-US" altLang="zh-CN" sz="1600" baseline="30000" dirty="0">
                  <a:solidFill>
                    <a:schemeClr val="tx1"/>
                  </a:solidFill>
                </a:rPr>
                <a:t>4</a:t>
              </a:r>
              <a:r>
                <a:rPr lang="zh-CN" altLang="en-US" sz="1600" dirty="0">
                  <a:solidFill>
                    <a:schemeClr val="tx1"/>
                  </a:solidFill>
                </a:rPr>
                <a:t> </a:t>
              </a:r>
              <a:r>
                <a:rPr lang="en-US" altLang="zh-CN" sz="1600" dirty="0">
                  <a:solidFill>
                    <a:schemeClr val="tx1"/>
                  </a:solidFill>
                </a:rPr>
                <a:t>steps</a:t>
              </a:r>
              <a:r>
                <a:rPr lang="zh-CN" altLang="en-US" sz="1600" dirty="0">
                  <a:solidFill>
                    <a:schemeClr val="tx1"/>
                  </a:solidFill>
                </a:rPr>
                <a:t> </a:t>
              </a:r>
              <a:r>
                <a:rPr lang="en-US" altLang="zh-CN" sz="1600" dirty="0">
                  <a:solidFill>
                    <a:schemeClr val="tx1"/>
                  </a:solidFill>
                </a:rPr>
                <a:t>or</a:t>
              </a:r>
              <a:r>
                <a:rPr lang="zh-CN" altLang="en-US" sz="1600" dirty="0">
                  <a:solidFill>
                    <a:schemeClr val="tx1"/>
                  </a:solidFill>
                </a:rPr>
                <a:t> </a:t>
              </a:r>
              <a:r>
                <a:rPr lang="en-US" altLang="zh-CN" sz="1600" dirty="0">
                  <a:solidFill>
                    <a:schemeClr val="tx1"/>
                  </a:solidFill>
                </a:rPr>
                <a:t>20</a:t>
              </a:r>
              <a:r>
                <a:rPr lang="zh-CN" altLang="en-US" sz="1600" dirty="0">
                  <a:solidFill>
                    <a:schemeClr val="tx1"/>
                  </a:solidFill>
                </a:rPr>
                <a:t> </a:t>
              </a:r>
              <a:r>
                <a:rPr lang="en-US" altLang="zh-CN" sz="1600" dirty="0">
                  <a:solidFill>
                    <a:schemeClr val="tx1"/>
                  </a:solidFill>
                </a:rPr>
                <a:t>hours</a:t>
              </a:r>
              <a:endParaRPr lang="en-US" sz="1600" dirty="0">
                <a:solidFill>
                  <a:schemeClr val="tx1"/>
                </a:solidFill>
              </a:endParaRPr>
            </a:p>
          </p:txBody>
        </p:sp>
        <p:sp>
          <p:nvSpPr>
            <p:cNvPr id="15" name="Rounded Rectangle 14">
              <a:extLst>
                <a:ext uri="{FF2B5EF4-FFF2-40B4-BE49-F238E27FC236}">
                  <a16:creationId xmlns:a16="http://schemas.microsoft.com/office/drawing/2014/main" id="{9EDCA3BB-6606-68C5-9224-90F3F474143D}"/>
                </a:ext>
              </a:extLst>
            </p:cNvPr>
            <p:cNvSpPr/>
            <p:nvPr/>
          </p:nvSpPr>
          <p:spPr>
            <a:xfrm>
              <a:off x="10601310" y="1706091"/>
              <a:ext cx="1360066" cy="784037"/>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rPr>
                <a:t>write</a:t>
              </a:r>
              <a:r>
                <a:rPr lang="zh-CN" altLang="en-US" sz="1600" dirty="0">
                  <a:solidFill>
                    <a:schemeClr val="tx1"/>
                  </a:solidFill>
                </a:rPr>
                <a:t> </a:t>
              </a:r>
              <a:r>
                <a:rPr lang="en-US" altLang="zh-CN" sz="1600" dirty="0">
                  <a:solidFill>
                    <a:schemeClr val="tx1"/>
                  </a:solidFill>
                </a:rPr>
                <a:t>out</a:t>
              </a:r>
              <a:r>
                <a:rPr lang="zh-CN" altLang="en-US" sz="1600" dirty="0">
                  <a:solidFill>
                    <a:schemeClr val="tx1"/>
                  </a:solidFill>
                </a:rPr>
                <a:t> </a:t>
              </a:r>
              <a:r>
                <a:rPr lang="en-US" altLang="zh-CN" sz="1600" dirty="0">
                  <a:solidFill>
                    <a:schemeClr val="tx1"/>
                  </a:solidFill>
                </a:rPr>
                <a:t>every</a:t>
              </a:r>
              <a:r>
                <a:rPr lang="zh-CN" altLang="en-US" sz="1600" dirty="0">
                  <a:solidFill>
                    <a:schemeClr val="tx1"/>
                  </a:solidFill>
                </a:rPr>
                <a:t> </a:t>
              </a:r>
              <a:r>
                <a:rPr lang="en-US" altLang="zh-CN" sz="1600" dirty="0">
                  <a:solidFill>
                    <a:schemeClr val="tx1"/>
                  </a:solidFill>
                </a:rPr>
                <a:t>100</a:t>
              </a:r>
              <a:r>
                <a:rPr lang="zh-CN" altLang="en-US" sz="1600" dirty="0">
                  <a:solidFill>
                    <a:schemeClr val="tx1"/>
                  </a:solidFill>
                </a:rPr>
                <a:t> </a:t>
              </a:r>
              <a:r>
                <a:rPr lang="en-US" altLang="zh-CN" sz="1600" dirty="0">
                  <a:solidFill>
                    <a:schemeClr val="tx1"/>
                  </a:solidFill>
                </a:rPr>
                <a:t>steps</a:t>
              </a:r>
              <a:endParaRPr lang="en-US" sz="1600" dirty="0">
                <a:solidFill>
                  <a:schemeClr val="tx1"/>
                </a:solidFill>
              </a:endParaRPr>
            </a:p>
          </p:txBody>
        </p:sp>
        <p:sp>
          <p:nvSpPr>
            <p:cNvPr id="16" name="Right Arrow 15">
              <a:extLst>
                <a:ext uri="{FF2B5EF4-FFF2-40B4-BE49-F238E27FC236}">
                  <a16:creationId xmlns:a16="http://schemas.microsoft.com/office/drawing/2014/main" id="{C0F391BC-D05B-555A-2E14-F3893B6628EE}"/>
                </a:ext>
              </a:extLst>
            </p:cNvPr>
            <p:cNvSpPr/>
            <p:nvPr/>
          </p:nvSpPr>
          <p:spPr>
            <a:xfrm>
              <a:off x="8404964" y="1929009"/>
              <a:ext cx="288099" cy="3382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DC988BC2-D125-A758-6F5D-5520B7354B8B}"/>
                </a:ext>
              </a:extLst>
            </p:cNvPr>
            <p:cNvSpPr/>
            <p:nvPr/>
          </p:nvSpPr>
          <p:spPr>
            <a:xfrm>
              <a:off x="10124569" y="1929009"/>
              <a:ext cx="288099" cy="3382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767790B-D27A-05CD-42F3-79B6B4FA3637}"/>
              </a:ext>
            </a:extLst>
          </p:cNvPr>
          <p:cNvGrpSpPr/>
          <p:nvPr/>
        </p:nvGrpSpPr>
        <p:grpSpPr>
          <a:xfrm>
            <a:off x="6473586" y="2655965"/>
            <a:ext cx="3223957" cy="3896144"/>
            <a:chOff x="6035325" y="2669393"/>
            <a:chExt cx="3223957" cy="3896144"/>
          </a:xfrm>
        </p:grpSpPr>
        <p:pic>
          <p:nvPicPr>
            <p:cNvPr id="1026" name="Picture 2">
              <a:extLst>
                <a:ext uri="{FF2B5EF4-FFF2-40B4-BE49-F238E27FC236}">
                  <a16:creationId xmlns:a16="http://schemas.microsoft.com/office/drawing/2014/main" id="{DA61DAC8-B52C-EC94-F860-9D0D0B13A78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1022"/>
            <a:stretch/>
          </p:blipFill>
          <p:spPr bwMode="auto">
            <a:xfrm>
              <a:off x="6384834" y="3141726"/>
              <a:ext cx="1085801" cy="106672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646002F7-7048-850C-B29A-212CABF523A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022"/>
            <a:stretch/>
          </p:blipFill>
          <p:spPr bwMode="auto">
            <a:xfrm>
              <a:off x="8022791" y="3141726"/>
              <a:ext cx="1085802" cy="106673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4C27045-59F9-7913-F01A-111ADF19E3D4}"/>
                </a:ext>
              </a:extLst>
            </p:cNvPr>
            <p:cNvSpPr txBox="1"/>
            <p:nvPr/>
          </p:nvSpPr>
          <p:spPr>
            <a:xfrm>
              <a:off x="6207795" y="2669393"/>
              <a:ext cx="1553630" cy="400110"/>
            </a:xfrm>
            <a:prstGeom prst="rect">
              <a:avLst/>
            </a:prstGeom>
            <a:noFill/>
          </p:spPr>
          <p:txBody>
            <a:bodyPr wrap="none" rtlCol="0">
              <a:spAutoFit/>
            </a:bodyPr>
            <a:lstStyle/>
            <a:p>
              <a:r>
                <a:rPr lang="en-US" altLang="zh-CN" sz="2000" b="1" dirty="0">
                  <a:solidFill>
                    <a:schemeClr val="bg2"/>
                  </a:solidFill>
                </a:rPr>
                <a:t>SKA1-LOW</a:t>
              </a:r>
              <a:endParaRPr lang="en-US" sz="2000" b="1" dirty="0">
                <a:solidFill>
                  <a:schemeClr val="bg2"/>
                </a:solidFill>
              </a:endParaRPr>
            </a:p>
          </p:txBody>
        </p:sp>
        <p:sp>
          <p:nvSpPr>
            <p:cNvPr id="21" name="TextBox 20">
              <a:extLst>
                <a:ext uri="{FF2B5EF4-FFF2-40B4-BE49-F238E27FC236}">
                  <a16:creationId xmlns:a16="http://schemas.microsoft.com/office/drawing/2014/main" id="{8CE96A93-97D0-4312-8598-2B5C33024B5A}"/>
                </a:ext>
              </a:extLst>
            </p:cNvPr>
            <p:cNvSpPr txBox="1"/>
            <p:nvPr/>
          </p:nvSpPr>
          <p:spPr>
            <a:xfrm>
              <a:off x="7833892" y="2669393"/>
              <a:ext cx="1425390" cy="400110"/>
            </a:xfrm>
            <a:prstGeom prst="rect">
              <a:avLst/>
            </a:prstGeom>
            <a:noFill/>
          </p:spPr>
          <p:txBody>
            <a:bodyPr wrap="none" rtlCol="0">
              <a:spAutoFit/>
            </a:bodyPr>
            <a:lstStyle/>
            <a:p>
              <a:r>
                <a:rPr lang="en-US" altLang="zh-CN" sz="2000" b="1" dirty="0">
                  <a:solidFill>
                    <a:schemeClr val="bg2"/>
                  </a:solidFill>
                </a:rPr>
                <a:t>SKA1-MID</a:t>
              </a:r>
              <a:endParaRPr lang="en-US" sz="2000" b="1" dirty="0">
                <a:solidFill>
                  <a:schemeClr val="bg2"/>
                </a:solidFill>
              </a:endParaRPr>
            </a:p>
          </p:txBody>
        </p:sp>
        <p:sp>
          <p:nvSpPr>
            <p:cNvPr id="22" name="TextBox 21">
              <a:extLst>
                <a:ext uri="{FF2B5EF4-FFF2-40B4-BE49-F238E27FC236}">
                  <a16:creationId xmlns:a16="http://schemas.microsoft.com/office/drawing/2014/main" id="{F6D460AB-D0E3-7FD6-D6BB-3257E1A080E4}"/>
                </a:ext>
              </a:extLst>
            </p:cNvPr>
            <p:cNvSpPr txBox="1"/>
            <p:nvPr/>
          </p:nvSpPr>
          <p:spPr>
            <a:xfrm rot="5400000">
              <a:off x="8441593" y="4449141"/>
              <a:ext cx="1115313" cy="369332"/>
            </a:xfrm>
            <a:prstGeom prst="rect">
              <a:avLst/>
            </a:prstGeom>
            <a:noFill/>
          </p:spPr>
          <p:txBody>
            <a:bodyPr wrap="square" rtlCol="0">
              <a:spAutoFit/>
            </a:bodyPr>
            <a:lstStyle/>
            <a:p>
              <a:pPr algn="ctr"/>
              <a:r>
                <a:rPr lang="en-US" altLang="zh-CN" sz="1800" dirty="0"/>
                <a:t>9</a:t>
              </a:r>
              <a:r>
                <a:rPr lang="zh-CN" altLang="en-US" sz="1800" dirty="0"/>
                <a:t> </a:t>
              </a:r>
              <a:r>
                <a:rPr lang="en-US" altLang="zh-CN" sz="1800" dirty="0"/>
                <a:t>Tb/s</a:t>
              </a:r>
              <a:endParaRPr lang="en-US" sz="1800" dirty="0"/>
            </a:p>
          </p:txBody>
        </p:sp>
        <p:sp>
          <p:nvSpPr>
            <p:cNvPr id="23" name="TextBox 22">
              <a:extLst>
                <a:ext uri="{FF2B5EF4-FFF2-40B4-BE49-F238E27FC236}">
                  <a16:creationId xmlns:a16="http://schemas.microsoft.com/office/drawing/2014/main" id="{9B5AFB02-9904-8ABF-363E-B955026A0BA1}"/>
                </a:ext>
              </a:extLst>
            </p:cNvPr>
            <p:cNvSpPr txBox="1"/>
            <p:nvPr/>
          </p:nvSpPr>
          <p:spPr>
            <a:xfrm rot="5400000">
              <a:off x="6754795" y="4435269"/>
              <a:ext cx="1066730" cy="369332"/>
            </a:xfrm>
            <a:prstGeom prst="rect">
              <a:avLst/>
            </a:prstGeom>
            <a:noFill/>
          </p:spPr>
          <p:txBody>
            <a:bodyPr wrap="square" rtlCol="0">
              <a:spAutoFit/>
            </a:bodyPr>
            <a:lstStyle/>
            <a:p>
              <a:pPr algn="ctr"/>
              <a:r>
                <a:rPr lang="en-US" altLang="zh-CN" sz="1800" dirty="0"/>
                <a:t>2</a:t>
              </a:r>
              <a:r>
                <a:rPr lang="zh-CN" altLang="en-US" sz="1800" dirty="0"/>
                <a:t> </a:t>
              </a:r>
              <a:r>
                <a:rPr lang="en-US" altLang="zh-CN" sz="1800" dirty="0"/>
                <a:t>Pb/s</a:t>
              </a:r>
              <a:endParaRPr lang="en-US" sz="1800" dirty="0"/>
            </a:p>
          </p:txBody>
        </p:sp>
        <p:sp>
          <p:nvSpPr>
            <p:cNvPr id="24" name="Rounded Rectangle 23">
              <a:extLst>
                <a:ext uri="{FF2B5EF4-FFF2-40B4-BE49-F238E27FC236}">
                  <a16:creationId xmlns:a16="http://schemas.microsoft.com/office/drawing/2014/main" id="{09553CF5-5F25-24DB-B2E8-2A287F133E32}"/>
                </a:ext>
              </a:extLst>
            </p:cNvPr>
            <p:cNvSpPr/>
            <p:nvPr/>
          </p:nvSpPr>
          <p:spPr>
            <a:xfrm>
              <a:off x="6284112" y="5055832"/>
              <a:ext cx="2899804" cy="467393"/>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rPr>
                <a:t>Multi-stage</a:t>
              </a:r>
              <a:r>
                <a:rPr lang="zh-CN" altLang="en-US" sz="1600" dirty="0">
                  <a:solidFill>
                    <a:schemeClr val="tx1"/>
                  </a:solidFill>
                </a:rPr>
                <a:t> </a:t>
              </a:r>
              <a:r>
                <a:rPr lang="en-US" altLang="zh-CN" sz="1600" dirty="0">
                  <a:solidFill>
                    <a:schemeClr val="tx1"/>
                  </a:solidFill>
                </a:rPr>
                <a:t>reduction/filtering</a:t>
              </a:r>
              <a:endParaRPr lang="en-US" sz="1600" dirty="0">
                <a:solidFill>
                  <a:schemeClr val="tx1"/>
                </a:solidFill>
              </a:endParaRPr>
            </a:p>
          </p:txBody>
        </p:sp>
        <p:sp>
          <p:nvSpPr>
            <p:cNvPr id="25" name="Rounded Rectangle 24">
              <a:extLst>
                <a:ext uri="{FF2B5EF4-FFF2-40B4-BE49-F238E27FC236}">
                  <a16:creationId xmlns:a16="http://schemas.microsoft.com/office/drawing/2014/main" id="{2384AD26-939F-0F77-A970-52F070433BF9}"/>
                </a:ext>
              </a:extLst>
            </p:cNvPr>
            <p:cNvSpPr/>
            <p:nvPr/>
          </p:nvSpPr>
          <p:spPr>
            <a:xfrm>
              <a:off x="6284112" y="6098144"/>
              <a:ext cx="2899804" cy="467393"/>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rPr>
                <a:t>SKA</a:t>
              </a:r>
              <a:r>
                <a:rPr lang="zh-CN" altLang="en-US" sz="1600" dirty="0">
                  <a:solidFill>
                    <a:schemeClr val="tx1"/>
                  </a:solidFill>
                </a:rPr>
                <a:t> </a:t>
              </a:r>
              <a:r>
                <a:rPr lang="en-US" altLang="zh-CN" sz="1600" dirty="0">
                  <a:solidFill>
                    <a:schemeClr val="tx1"/>
                  </a:solidFill>
                </a:rPr>
                <a:t>Regional</a:t>
              </a:r>
              <a:r>
                <a:rPr lang="zh-CN" altLang="en-US" sz="1600" dirty="0">
                  <a:solidFill>
                    <a:schemeClr val="tx1"/>
                  </a:solidFill>
                </a:rPr>
                <a:t> </a:t>
              </a:r>
              <a:r>
                <a:rPr lang="en-US" altLang="zh-CN" sz="1600" dirty="0">
                  <a:solidFill>
                    <a:schemeClr val="tx1"/>
                  </a:solidFill>
                </a:rPr>
                <a:t>Centers</a:t>
              </a:r>
              <a:endParaRPr lang="en-US" sz="1600" dirty="0">
                <a:solidFill>
                  <a:schemeClr val="tx1"/>
                </a:solidFill>
              </a:endParaRPr>
            </a:p>
          </p:txBody>
        </p:sp>
        <p:cxnSp>
          <p:nvCxnSpPr>
            <p:cNvPr id="28" name="Straight Arrow Connector 27">
              <a:extLst>
                <a:ext uri="{FF2B5EF4-FFF2-40B4-BE49-F238E27FC236}">
                  <a16:creationId xmlns:a16="http://schemas.microsoft.com/office/drawing/2014/main" id="{DF33CA86-98F4-31A9-A5D0-89782C73CF4F}"/>
                </a:ext>
              </a:extLst>
            </p:cNvPr>
            <p:cNvCxnSpPr>
              <a:cxnSpLocks/>
            </p:cNvCxnSpPr>
            <p:nvPr/>
          </p:nvCxnSpPr>
          <p:spPr>
            <a:xfrm>
              <a:off x="8570565" y="4208455"/>
              <a:ext cx="7139" cy="822960"/>
            </a:xfrm>
            <a:prstGeom prst="straightConnector1">
              <a:avLst/>
            </a:prstGeom>
            <a:ln w="38100">
              <a:tailEnd type="triangle" w="lg" len="med"/>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0BF92BC6-E274-5331-F656-4545A5782601}"/>
                </a:ext>
              </a:extLst>
            </p:cNvPr>
            <p:cNvCxnSpPr>
              <a:cxnSpLocks/>
            </p:cNvCxnSpPr>
            <p:nvPr/>
          </p:nvCxnSpPr>
          <p:spPr>
            <a:xfrm>
              <a:off x="6927734" y="4177496"/>
              <a:ext cx="7139" cy="822960"/>
            </a:xfrm>
            <a:prstGeom prst="straightConnector1">
              <a:avLst/>
            </a:prstGeom>
            <a:ln w="38100">
              <a:tailEnd type="triangle" w="lg" len="med"/>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863C1823-8F80-0F8C-4412-1249D17884CB}"/>
                </a:ext>
              </a:extLst>
            </p:cNvPr>
            <p:cNvSpPr txBox="1"/>
            <p:nvPr/>
          </p:nvSpPr>
          <p:spPr>
            <a:xfrm>
              <a:off x="6035325" y="5630531"/>
              <a:ext cx="1398130" cy="369332"/>
            </a:xfrm>
            <a:prstGeom prst="rect">
              <a:avLst/>
            </a:prstGeom>
            <a:noFill/>
          </p:spPr>
          <p:txBody>
            <a:bodyPr wrap="square" rtlCol="0">
              <a:spAutoFit/>
            </a:bodyPr>
            <a:lstStyle/>
            <a:p>
              <a:pPr algn="ctr"/>
              <a:r>
                <a:rPr lang="en-US" altLang="zh-CN" sz="1800" dirty="0">
                  <a:solidFill>
                    <a:srgbClr val="FF0000"/>
                  </a:solidFill>
                </a:rPr>
                <a:t>600</a:t>
              </a:r>
              <a:r>
                <a:rPr lang="zh-CN" altLang="en-US" sz="1800" dirty="0">
                  <a:solidFill>
                    <a:srgbClr val="FF0000"/>
                  </a:solidFill>
                </a:rPr>
                <a:t> </a:t>
              </a:r>
              <a:r>
                <a:rPr lang="en-US" altLang="zh-CN" sz="1800" dirty="0">
                  <a:solidFill>
                    <a:srgbClr val="FF0000"/>
                  </a:solidFill>
                </a:rPr>
                <a:t>PB/</a:t>
              </a:r>
              <a:r>
                <a:rPr lang="en-US" altLang="zh-CN" sz="1800" dirty="0" err="1">
                  <a:solidFill>
                    <a:srgbClr val="FF0000"/>
                  </a:solidFill>
                </a:rPr>
                <a:t>yr</a:t>
              </a:r>
              <a:endParaRPr lang="en-US" sz="1800" dirty="0">
                <a:solidFill>
                  <a:srgbClr val="FF0000"/>
                </a:solidFill>
              </a:endParaRPr>
            </a:p>
          </p:txBody>
        </p:sp>
        <p:sp>
          <p:nvSpPr>
            <p:cNvPr id="35" name="Right Arrow 34">
              <a:extLst>
                <a:ext uri="{FF2B5EF4-FFF2-40B4-BE49-F238E27FC236}">
                  <a16:creationId xmlns:a16="http://schemas.microsoft.com/office/drawing/2014/main" id="{1C404CA8-EB53-6E13-1F15-3DFD269A45F8}"/>
                </a:ext>
              </a:extLst>
            </p:cNvPr>
            <p:cNvSpPr/>
            <p:nvPr/>
          </p:nvSpPr>
          <p:spPr>
            <a:xfrm rot="5400000">
              <a:off x="7617375" y="5630757"/>
              <a:ext cx="288099" cy="3382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0D7394ED-7781-05B7-B6B1-3843D2F357C7}"/>
              </a:ext>
            </a:extLst>
          </p:cNvPr>
          <p:cNvGrpSpPr/>
          <p:nvPr/>
        </p:nvGrpSpPr>
        <p:grpSpPr>
          <a:xfrm>
            <a:off x="9846079" y="2644420"/>
            <a:ext cx="1831470" cy="3871770"/>
            <a:chOff x="9846079" y="2644420"/>
            <a:chExt cx="1831470" cy="3871770"/>
          </a:xfrm>
        </p:grpSpPr>
        <p:pic>
          <p:nvPicPr>
            <p:cNvPr id="36" name="poinc.s005.95_1.T8">
              <a:hlinkClick r:id="" action="ppaction://media"/>
              <a:extLst>
                <a:ext uri="{FF2B5EF4-FFF2-40B4-BE49-F238E27FC236}">
                  <a16:creationId xmlns:a16="http://schemas.microsoft.com/office/drawing/2014/main" id="{B860ACF9-67C4-150E-BFAE-04D8B0EE5371}"/>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12531" t="12857" r="25609" b="13070"/>
            <a:stretch/>
          </p:blipFill>
          <p:spPr>
            <a:xfrm>
              <a:off x="10140071" y="3088718"/>
              <a:ext cx="1291874" cy="1289189"/>
            </a:xfrm>
            <a:prstGeom prst="rect">
              <a:avLst/>
            </a:prstGeom>
          </p:spPr>
        </p:pic>
        <p:sp>
          <p:nvSpPr>
            <p:cNvPr id="37" name="TextBox 36">
              <a:extLst>
                <a:ext uri="{FF2B5EF4-FFF2-40B4-BE49-F238E27FC236}">
                  <a16:creationId xmlns:a16="http://schemas.microsoft.com/office/drawing/2014/main" id="{B646EB2E-2335-9336-5612-10FCBAA9ED15}"/>
                </a:ext>
              </a:extLst>
            </p:cNvPr>
            <p:cNvSpPr txBox="1"/>
            <p:nvPr/>
          </p:nvSpPr>
          <p:spPr>
            <a:xfrm>
              <a:off x="9930428" y="2644420"/>
              <a:ext cx="1648217" cy="400110"/>
            </a:xfrm>
            <a:prstGeom prst="rect">
              <a:avLst/>
            </a:prstGeom>
            <a:noFill/>
          </p:spPr>
          <p:txBody>
            <a:bodyPr wrap="square" rtlCol="0">
              <a:spAutoFit/>
            </a:bodyPr>
            <a:lstStyle/>
            <a:p>
              <a:pPr algn="ctr"/>
              <a:r>
                <a:rPr lang="en-US" altLang="zh-CN" sz="2000" b="1" dirty="0">
                  <a:solidFill>
                    <a:schemeClr val="bg2"/>
                  </a:solidFill>
                </a:rPr>
                <a:t>XGC</a:t>
              </a:r>
              <a:r>
                <a:rPr lang="zh-CN" altLang="en-US" sz="2000" b="1" dirty="0">
                  <a:solidFill>
                    <a:schemeClr val="bg2"/>
                  </a:solidFill>
                </a:rPr>
                <a:t> </a:t>
              </a:r>
              <a:r>
                <a:rPr lang="en-US" altLang="zh-CN" sz="2000" b="1" dirty="0">
                  <a:solidFill>
                    <a:schemeClr val="bg2"/>
                  </a:solidFill>
                </a:rPr>
                <a:t>fusion</a:t>
              </a:r>
              <a:endParaRPr lang="en-US" sz="2000" b="1" dirty="0">
                <a:solidFill>
                  <a:schemeClr val="bg2"/>
                </a:solidFill>
              </a:endParaRPr>
            </a:p>
          </p:txBody>
        </p:sp>
        <p:sp>
          <p:nvSpPr>
            <p:cNvPr id="38" name="Rounded Rectangle 37">
              <a:extLst>
                <a:ext uri="{FF2B5EF4-FFF2-40B4-BE49-F238E27FC236}">
                  <a16:creationId xmlns:a16="http://schemas.microsoft.com/office/drawing/2014/main" id="{0F49AA62-A071-2A28-142F-3B0A1694E419}"/>
                </a:ext>
              </a:extLst>
            </p:cNvPr>
            <p:cNvSpPr/>
            <p:nvPr/>
          </p:nvSpPr>
          <p:spPr>
            <a:xfrm>
              <a:off x="9956350" y="5154905"/>
              <a:ext cx="1721199" cy="614709"/>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rPr>
                <a:t>1024</a:t>
              </a:r>
              <a:r>
                <a:rPr lang="zh-CN" altLang="en-US" sz="1600" dirty="0">
                  <a:solidFill>
                    <a:schemeClr val="tx1"/>
                  </a:solidFill>
                </a:rPr>
                <a:t> </a:t>
              </a:r>
              <a:r>
                <a:rPr lang="en-US" altLang="zh-CN" sz="1600" dirty="0">
                  <a:solidFill>
                    <a:schemeClr val="tx1"/>
                  </a:solidFill>
                </a:rPr>
                <a:t>Frontier</a:t>
              </a:r>
              <a:r>
                <a:rPr lang="zh-CN" altLang="en-US" sz="1600" dirty="0">
                  <a:solidFill>
                    <a:schemeClr val="tx1"/>
                  </a:solidFill>
                </a:rPr>
                <a:t> </a:t>
              </a:r>
              <a:r>
                <a:rPr lang="en-US" altLang="zh-CN" sz="1600" dirty="0">
                  <a:solidFill>
                    <a:schemeClr val="tx1"/>
                  </a:solidFill>
                </a:rPr>
                <a:t>nodes,</a:t>
              </a:r>
              <a:r>
                <a:rPr lang="zh-CN" altLang="en-US" sz="1600" dirty="0">
                  <a:solidFill>
                    <a:schemeClr val="tx1"/>
                  </a:solidFill>
                </a:rPr>
                <a:t> </a:t>
              </a:r>
              <a:r>
                <a:rPr lang="en-US" altLang="zh-CN" sz="1600" dirty="0">
                  <a:solidFill>
                    <a:schemeClr val="tx1"/>
                  </a:solidFill>
                </a:rPr>
                <a:t>20</a:t>
              </a:r>
              <a:r>
                <a:rPr lang="zh-CN" altLang="en-US" sz="1600" dirty="0">
                  <a:solidFill>
                    <a:schemeClr val="tx1"/>
                  </a:solidFill>
                </a:rPr>
                <a:t> </a:t>
              </a:r>
              <a:r>
                <a:rPr lang="en-US" altLang="zh-CN" sz="1600" dirty="0">
                  <a:solidFill>
                    <a:schemeClr val="tx1"/>
                  </a:solidFill>
                </a:rPr>
                <a:t>hours</a:t>
              </a:r>
              <a:endParaRPr lang="en-US" sz="1600" dirty="0">
                <a:solidFill>
                  <a:schemeClr val="tx1"/>
                </a:solidFill>
              </a:endParaRPr>
            </a:p>
          </p:txBody>
        </p:sp>
        <p:sp>
          <p:nvSpPr>
            <p:cNvPr id="39" name="TextBox 38">
              <a:extLst>
                <a:ext uri="{FF2B5EF4-FFF2-40B4-BE49-F238E27FC236}">
                  <a16:creationId xmlns:a16="http://schemas.microsoft.com/office/drawing/2014/main" id="{6FF242C1-26E9-2CCE-405C-E42A8F927E78}"/>
                </a:ext>
              </a:extLst>
            </p:cNvPr>
            <p:cNvSpPr txBox="1"/>
            <p:nvPr/>
          </p:nvSpPr>
          <p:spPr>
            <a:xfrm>
              <a:off x="10240177" y="4780489"/>
              <a:ext cx="1205948" cy="369332"/>
            </a:xfrm>
            <a:prstGeom prst="rect">
              <a:avLst/>
            </a:prstGeom>
            <a:noFill/>
          </p:spPr>
          <p:txBody>
            <a:bodyPr wrap="square" rtlCol="0">
              <a:spAutoFit/>
            </a:bodyPr>
            <a:lstStyle/>
            <a:p>
              <a:pPr algn="ctr"/>
              <a:r>
                <a:rPr lang="en-US" altLang="zh-CN" sz="1800" dirty="0"/>
                <a:t>1</a:t>
              </a:r>
              <a:r>
                <a:rPr lang="zh-CN" altLang="en-US" sz="1800" dirty="0"/>
                <a:t> </a:t>
              </a:r>
              <a:r>
                <a:rPr lang="en-US" altLang="zh-CN" sz="1800" dirty="0"/>
                <a:t>TB/step</a:t>
              </a:r>
              <a:endParaRPr lang="en-US" sz="1800" dirty="0"/>
            </a:p>
          </p:txBody>
        </p:sp>
        <p:sp>
          <p:nvSpPr>
            <p:cNvPr id="41" name="Right Arrow 40">
              <a:extLst>
                <a:ext uri="{FF2B5EF4-FFF2-40B4-BE49-F238E27FC236}">
                  <a16:creationId xmlns:a16="http://schemas.microsoft.com/office/drawing/2014/main" id="{65A581FC-7FC5-9892-44B7-E396E7BB96CF}"/>
                </a:ext>
              </a:extLst>
            </p:cNvPr>
            <p:cNvSpPr/>
            <p:nvPr/>
          </p:nvSpPr>
          <p:spPr>
            <a:xfrm rot="5400000">
              <a:off x="10687081" y="4460996"/>
              <a:ext cx="288099" cy="3382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19A0F33-E799-2DCD-5908-E5A61825C4B5}"/>
                </a:ext>
              </a:extLst>
            </p:cNvPr>
            <p:cNvSpPr txBox="1"/>
            <p:nvPr/>
          </p:nvSpPr>
          <p:spPr>
            <a:xfrm>
              <a:off x="9846079" y="6146858"/>
              <a:ext cx="1831470" cy="369332"/>
            </a:xfrm>
            <a:prstGeom prst="rect">
              <a:avLst/>
            </a:prstGeom>
            <a:noFill/>
          </p:spPr>
          <p:txBody>
            <a:bodyPr wrap="square" rtlCol="0">
              <a:spAutoFit/>
            </a:bodyPr>
            <a:lstStyle/>
            <a:p>
              <a:pPr algn="ctr"/>
              <a:r>
                <a:rPr lang="en-US" altLang="zh-CN" sz="1800" dirty="0">
                  <a:solidFill>
                    <a:srgbClr val="FF0000"/>
                  </a:solidFill>
                </a:rPr>
                <a:t>2</a:t>
              </a:r>
              <a:r>
                <a:rPr lang="zh-CN" altLang="en-US" sz="1800" dirty="0">
                  <a:solidFill>
                    <a:srgbClr val="FF0000"/>
                  </a:solidFill>
                </a:rPr>
                <a:t> </a:t>
              </a:r>
              <a:r>
                <a:rPr lang="en-US" altLang="zh-CN" sz="1800" dirty="0">
                  <a:solidFill>
                    <a:srgbClr val="FF0000"/>
                  </a:solidFill>
                </a:rPr>
                <a:t>PB</a:t>
              </a:r>
              <a:r>
                <a:rPr lang="zh-CN" altLang="en-US" sz="1800" dirty="0">
                  <a:solidFill>
                    <a:srgbClr val="FF0000"/>
                  </a:solidFill>
                </a:rPr>
                <a:t> </a:t>
              </a:r>
              <a:r>
                <a:rPr lang="en-US" altLang="zh-CN" sz="1800" dirty="0">
                  <a:solidFill>
                    <a:schemeClr val="tx1"/>
                  </a:solidFill>
                </a:rPr>
                <a:t>in</a:t>
              </a:r>
              <a:r>
                <a:rPr lang="zh-CN" altLang="en-US" sz="1800" dirty="0">
                  <a:solidFill>
                    <a:schemeClr val="tx1"/>
                  </a:solidFill>
                </a:rPr>
                <a:t> </a:t>
              </a:r>
              <a:r>
                <a:rPr lang="en-US" altLang="zh-CN" sz="1800" dirty="0">
                  <a:solidFill>
                    <a:schemeClr val="tx1"/>
                  </a:solidFill>
                </a:rPr>
                <a:t>total</a:t>
              </a:r>
              <a:endParaRPr lang="en-US" sz="1800" dirty="0">
                <a:solidFill>
                  <a:schemeClr val="tx1"/>
                </a:solidFill>
              </a:endParaRPr>
            </a:p>
          </p:txBody>
        </p:sp>
        <p:sp>
          <p:nvSpPr>
            <p:cNvPr id="43" name="Right Arrow 42">
              <a:extLst>
                <a:ext uri="{FF2B5EF4-FFF2-40B4-BE49-F238E27FC236}">
                  <a16:creationId xmlns:a16="http://schemas.microsoft.com/office/drawing/2014/main" id="{1D037175-610D-06F6-7750-2EBD7ED5E528}"/>
                </a:ext>
              </a:extLst>
            </p:cNvPr>
            <p:cNvSpPr/>
            <p:nvPr/>
          </p:nvSpPr>
          <p:spPr>
            <a:xfrm rot="5400000">
              <a:off x="10699101" y="5832938"/>
              <a:ext cx="288099" cy="3382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9772763"/>
      </p:ext>
    </p:extLst>
  </p:cSld>
  <p:clrMapOvr>
    <a:masterClrMapping/>
  </p:clrMapOvr>
  <p:timing>
    <p:tnLst>
      <p:par>
        <p:cTn id="1" dur="indefinite" restart="never" nodeType="tmRoot">
          <p:childTnLst>
            <p:video>
              <p:cMediaNode vol="80000">
                <p:cTn id="2" repeatCount="indefinite" fill="remove" display="0">
                  <p:stCondLst>
                    <p:cond delay="indefinite"/>
                  </p:stCondLst>
                </p:cTn>
                <p:tgtEl>
                  <p:spTgt spid="3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D46BC-EE53-01B7-A3F1-CFE34946D0DB}"/>
              </a:ext>
            </a:extLst>
          </p:cNvPr>
          <p:cNvSpPr>
            <a:spLocks noGrp="1"/>
          </p:cNvSpPr>
          <p:nvPr>
            <p:ph type="title"/>
          </p:nvPr>
        </p:nvSpPr>
        <p:spPr/>
        <p:txBody>
          <a:bodyPr/>
          <a:lstStyle/>
          <a:p>
            <a:r>
              <a:rPr lang="en-US" b="1" dirty="0">
                <a:solidFill>
                  <a:schemeClr val="tx1"/>
                </a:solidFill>
              </a:rPr>
              <a:t>Lossy data compression</a:t>
            </a:r>
          </a:p>
        </p:txBody>
      </p:sp>
      <p:sp>
        <p:nvSpPr>
          <p:cNvPr id="3" name="Content Placeholder 2">
            <a:extLst>
              <a:ext uri="{FF2B5EF4-FFF2-40B4-BE49-F238E27FC236}">
                <a16:creationId xmlns:a16="http://schemas.microsoft.com/office/drawing/2014/main" id="{013DE25C-7C59-F52B-0DAB-368B9A228B86}"/>
              </a:ext>
            </a:extLst>
          </p:cNvPr>
          <p:cNvSpPr>
            <a:spLocks noGrp="1"/>
          </p:cNvSpPr>
          <p:nvPr>
            <p:ph idx="1"/>
          </p:nvPr>
        </p:nvSpPr>
        <p:spPr>
          <a:xfrm>
            <a:off x="451614" y="955965"/>
            <a:ext cx="8081220" cy="4734988"/>
          </a:xfrm>
        </p:spPr>
        <p:txBody>
          <a:bodyPr/>
          <a:lstStyle/>
          <a:p>
            <a:r>
              <a:rPr lang="en-US" altLang="zh-CN" dirty="0"/>
              <a:t>Data</a:t>
            </a:r>
            <a:r>
              <a:rPr lang="zh-CN" altLang="en-US" dirty="0"/>
              <a:t> </a:t>
            </a:r>
            <a:r>
              <a:rPr lang="en-US" altLang="zh-CN" dirty="0"/>
              <a:t>compression</a:t>
            </a:r>
            <a:r>
              <a:rPr lang="zh-CN" altLang="en-US" dirty="0"/>
              <a:t> </a:t>
            </a:r>
            <a:r>
              <a:rPr lang="en-US" altLang="zh-CN" dirty="0"/>
              <a:t>serving</a:t>
            </a:r>
            <a:r>
              <a:rPr lang="zh-CN" altLang="en-US" dirty="0"/>
              <a:t> </a:t>
            </a:r>
            <a:r>
              <a:rPr lang="en-US" altLang="zh-CN" dirty="0"/>
              <a:t>as</a:t>
            </a:r>
            <a:r>
              <a:rPr lang="zh-CN" altLang="en-US" dirty="0"/>
              <a:t> </a:t>
            </a:r>
            <a:r>
              <a:rPr lang="en-US" altLang="zh-CN" dirty="0"/>
              <a:t>promising</a:t>
            </a:r>
            <a:r>
              <a:rPr lang="zh-CN" altLang="en-US" dirty="0"/>
              <a:t> </a:t>
            </a:r>
            <a:r>
              <a:rPr lang="en-US" altLang="zh-CN" dirty="0"/>
              <a:t>solutions</a:t>
            </a:r>
            <a:r>
              <a:rPr lang="zh-CN" altLang="en-US" dirty="0"/>
              <a:t> </a:t>
            </a:r>
            <a:r>
              <a:rPr lang="en-US" altLang="zh-CN" dirty="0"/>
              <a:t>for</a:t>
            </a:r>
          </a:p>
          <a:p>
            <a:pPr lvl="1"/>
            <a:r>
              <a:rPr lang="en-US" altLang="zh-CN" sz="2800" dirty="0"/>
              <a:t>Reducing the </a:t>
            </a:r>
            <a:r>
              <a:rPr lang="en-US" altLang="zh-CN" sz="2800" dirty="0">
                <a:solidFill>
                  <a:schemeClr val="bg2"/>
                </a:solidFill>
              </a:rPr>
              <a:t>time to write/read </a:t>
            </a:r>
            <a:r>
              <a:rPr lang="en-US" altLang="zh-CN" sz="2800" dirty="0"/>
              <a:t>to storage</a:t>
            </a:r>
          </a:p>
          <a:p>
            <a:pPr lvl="1"/>
            <a:r>
              <a:rPr lang="en-US" altLang="zh-CN" sz="2800" dirty="0"/>
              <a:t>Reducing</a:t>
            </a:r>
            <a:r>
              <a:rPr lang="zh-CN" altLang="en-US" sz="2800" dirty="0"/>
              <a:t> </a:t>
            </a:r>
            <a:r>
              <a:rPr lang="en-US" altLang="zh-CN" sz="2800" dirty="0"/>
              <a:t>the</a:t>
            </a:r>
            <a:r>
              <a:rPr lang="zh-CN" altLang="en-US" sz="2800" dirty="0"/>
              <a:t> </a:t>
            </a:r>
            <a:r>
              <a:rPr lang="en-US" altLang="zh-CN" sz="2800" dirty="0">
                <a:solidFill>
                  <a:schemeClr val="bg2"/>
                </a:solidFill>
              </a:rPr>
              <a:t>storage</a:t>
            </a:r>
            <a:r>
              <a:rPr lang="zh-CN" altLang="en-US" sz="2800" dirty="0">
                <a:solidFill>
                  <a:schemeClr val="bg2"/>
                </a:solidFill>
              </a:rPr>
              <a:t> </a:t>
            </a:r>
            <a:r>
              <a:rPr lang="en-US" altLang="zh-CN" sz="2800" dirty="0">
                <a:solidFill>
                  <a:schemeClr val="bg2"/>
                </a:solidFill>
              </a:rPr>
              <a:t>footprint</a:t>
            </a:r>
          </a:p>
          <a:p>
            <a:r>
              <a:rPr lang="en-US" altLang="zh-CN" dirty="0"/>
              <a:t>Standard lossless compression takes time away from computation and I/O but typically only can reduce the data size by at most 20%</a:t>
            </a:r>
          </a:p>
          <a:p>
            <a:r>
              <a:rPr lang="en-US" altLang="zh-CN" dirty="0"/>
              <a:t>Error-bounded</a:t>
            </a:r>
            <a:r>
              <a:rPr lang="zh-CN" altLang="en-US" dirty="0"/>
              <a:t> </a:t>
            </a:r>
            <a:r>
              <a:rPr lang="en-US" altLang="zh-CN" dirty="0"/>
              <a:t>lossy</a:t>
            </a:r>
            <a:r>
              <a:rPr lang="zh-CN" altLang="en-US" dirty="0"/>
              <a:t> </a:t>
            </a:r>
            <a:r>
              <a:rPr lang="en-US" altLang="zh-CN" dirty="0"/>
              <a:t>compression</a:t>
            </a:r>
            <a:r>
              <a:rPr lang="zh-CN" altLang="en-US" dirty="0"/>
              <a:t> </a:t>
            </a:r>
            <a:r>
              <a:rPr lang="en-US" altLang="zh-CN" dirty="0"/>
              <a:t>often reduces data sets by &gt;10X</a:t>
            </a:r>
          </a:p>
        </p:txBody>
      </p:sp>
      <p:pic>
        <p:nvPicPr>
          <p:cNvPr id="9" name="Picture 8" descr="A green and blue square with numbers&#10;&#10;Description automatically generated">
            <a:extLst>
              <a:ext uri="{FF2B5EF4-FFF2-40B4-BE49-F238E27FC236}">
                <a16:creationId xmlns:a16="http://schemas.microsoft.com/office/drawing/2014/main" id="{EE2A281B-73DE-2C03-121F-913EB1FE9F2B}"/>
              </a:ext>
            </a:extLst>
          </p:cNvPr>
          <p:cNvPicPr>
            <a:picLocks noChangeAspect="1"/>
          </p:cNvPicPr>
          <p:nvPr/>
        </p:nvPicPr>
        <p:blipFill rotWithShape="1">
          <a:blip r:embed="rId3"/>
          <a:srcRect l="16194" t="10048" r="18838" b="5902"/>
          <a:stretch/>
        </p:blipFill>
        <p:spPr>
          <a:xfrm>
            <a:off x="8377837" y="1823317"/>
            <a:ext cx="1962582" cy="1904287"/>
          </a:xfrm>
          <a:prstGeom prst="rect">
            <a:avLst/>
          </a:prstGeom>
        </p:spPr>
      </p:pic>
      <p:pic>
        <p:nvPicPr>
          <p:cNvPr id="11" name="Picture 10" descr="A green and blue square with numbers&#10;&#10;Description automatically generated">
            <a:extLst>
              <a:ext uri="{FF2B5EF4-FFF2-40B4-BE49-F238E27FC236}">
                <a16:creationId xmlns:a16="http://schemas.microsoft.com/office/drawing/2014/main" id="{73E71506-5D24-02D8-BE2A-0E9066E8B596}"/>
              </a:ext>
            </a:extLst>
          </p:cNvPr>
          <p:cNvPicPr>
            <a:picLocks noChangeAspect="1"/>
          </p:cNvPicPr>
          <p:nvPr/>
        </p:nvPicPr>
        <p:blipFill rotWithShape="1">
          <a:blip r:embed="rId4"/>
          <a:srcRect l="16623" t="10333" r="18624" b="5616"/>
          <a:stretch/>
        </p:blipFill>
        <p:spPr>
          <a:xfrm>
            <a:off x="8437190" y="3771769"/>
            <a:ext cx="1916481" cy="1865713"/>
          </a:xfrm>
          <a:prstGeom prst="rect">
            <a:avLst/>
          </a:prstGeom>
        </p:spPr>
      </p:pic>
      <p:sp>
        <p:nvSpPr>
          <p:cNvPr id="12" name="TextBox 11">
            <a:extLst>
              <a:ext uri="{FF2B5EF4-FFF2-40B4-BE49-F238E27FC236}">
                <a16:creationId xmlns:a16="http://schemas.microsoft.com/office/drawing/2014/main" id="{259B5FE8-D3CB-2FBA-5E4B-A97F6C73B160}"/>
              </a:ext>
            </a:extLst>
          </p:cNvPr>
          <p:cNvSpPr txBox="1"/>
          <p:nvPr/>
        </p:nvSpPr>
        <p:spPr>
          <a:xfrm>
            <a:off x="10414686" y="2292597"/>
            <a:ext cx="1698202" cy="400110"/>
          </a:xfrm>
          <a:prstGeom prst="rect">
            <a:avLst/>
          </a:prstGeom>
          <a:noFill/>
        </p:spPr>
        <p:txBody>
          <a:bodyPr wrap="square" rtlCol="0">
            <a:spAutoFit/>
          </a:bodyPr>
          <a:lstStyle/>
          <a:p>
            <a:pPr algn="ctr"/>
            <a:r>
              <a:rPr lang="en-US" sz="2000" dirty="0">
                <a:solidFill>
                  <a:srgbClr val="7030A0"/>
                </a:solidFill>
                <a:latin typeface="Calibri" panose="020F0502020204030204" pitchFamily="34" charset="0"/>
                <a:cs typeface="Calibri" panose="020F0502020204030204" pitchFamily="34" charset="0"/>
              </a:rPr>
              <a:t>Original </a:t>
            </a:r>
          </a:p>
        </p:txBody>
      </p:sp>
      <p:sp>
        <p:nvSpPr>
          <p:cNvPr id="15" name="TextBox 14">
            <a:extLst>
              <a:ext uri="{FF2B5EF4-FFF2-40B4-BE49-F238E27FC236}">
                <a16:creationId xmlns:a16="http://schemas.microsoft.com/office/drawing/2014/main" id="{7E6A9802-B181-6E24-D9B7-A78FC9AC7C94}"/>
              </a:ext>
            </a:extLst>
          </p:cNvPr>
          <p:cNvSpPr txBox="1"/>
          <p:nvPr/>
        </p:nvSpPr>
        <p:spPr>
          <a:xfrm>
            <a:off x="8146209" y="1360773"/>
            <a:ext cx="3408648" cy="400110"/>
          </a:xfrm>
          <a:prstGeom prst="rect">
            <a:avLst/>
          </a:prstGeom>
          <a:noFill/>
        </p:spPr>
        <p:txBody>
          <a:bodyPr wrap="square">
            <a:spAutoFit/>
          </a:bodyPr>
          <a:lstStyle/>
          <a:p>
            <a:pPr algn="ctr"/>
            <a:r>
              <a:rPr lang="en-US" sz="2000" b="1" dirty="0">
                <a:solidFill>
                  <a:srgbClr val="7030A0"/>
                </a:solidFill>
                <a:latin typeface="Calibri" panose="020F0502020204030204" pitchFamily="34" charset="0"/>
                <a:cs typeface="Calibri" panose="020F0502020204030204" pitchFamily="34" charset="0"/>
              </a:rPr>
              <a:t>E3SM (sea level pressure)</a:t>
            </a:r>
          </a:p>
        </p:txBody>
      </p:sp>
      <p:sp>
        <p:nvSpPr>
          <p:cNvPr id="16" name="TextBox 15">
            <a:extLst>
              <a:ext uri="{FF2B5EF4-FFF2-40B4-BE49-F238E27FC236}">
                <a16:creationId xmlns:a16="http://schemas.microsoft.com/office/drawing/2014/main" id="{C705F158-CBE5-EECA-48B2-A53248120A42}"/>
              </a:ext>
            </a:extLst>
          </p:cNvPr>
          <p:cNvSpPr txBox="1"/>
          <p:nvPr/>
        </p:nvSpPr>
        <p:spPr>
          <a:xfrm>
            <a:off x="10340419" y="3944591"/>
            <a:ext cx="1811825" cy="1323439"/>
          </a:xfrm>
          <a:prstGeom prst="rect">
            <a:avLst/>
          </a:prstGeom>
          <a:noFill/>
        </p:spPr>
        <p:txBody>
          <a:bodyPr wrap="square" rtlCol="0">
            <a:spAutoFit/>
          </a:bodyPr>
          <a:lstStyle/>
          <a:p>
            <a:pPr algn="ctr"/>
            <a:r>
              <a:rPr lang="en-US" sz="2000" dirty="0">
                <a:solidFill>
                  <a:srgbClr val="7030A0"/>
                </a:solidFill>
                <a:latin typeface="Calibri" panose="020F0502020204030204" pitchFamily="34" charset="0"/>
                <a:cs typeface="Calibri" panose="020F0502020204030204" pitchFamily="34" charset="0"/>
              </a:rPr>
              <a:t>Lossy compressed (CR = 28.5,</a:t>
            </a:r>
          </a:p>
          <a:p>
            <a:pPr algn="ctr"/>
            <a:r>
              <a:rPr lang="en-US" sz="2000" dirty="0">
                <a:solidFill>
                  <a:srgbClr val="7030A0"/>
                </a:solidFill>
                <a:latin typeface="Calibri" panose="020F0502020204030204" pitchFamily="34" charset="0"/>
                <a:cs typeface="Calibri" panose="020F0502020204030204" pitchFamily="34" charset="0"/>
              </a:rPr>
              <a:t>NRMSE = 5e-4) </a:t>
            </a:r>
          </a:p>
        </p:txBody>
      </p:sp>
      <p:sp>
        <p:nvSpPr>
          <p:cNvPr id="17" name="TextBox 16">
            <a:extLst>
              <a:ext uri="{FF2B5EF4-FFF2-40B4-BE49-F238E27FC236}">
                <a16:creationId xmlns:a16="http://schemas.microsoft.com/office/drawing/2014/main" id="{17B4A2FB-8DA7-703C-0F35-7BF30D56FF3F}"/>
              </a:ext>
            </a:extLst>
          </p:cNvPr>
          <p:cNvSpPr txBox="1"/>
          <p:nvPr/>
        </p:nvSpPr>
        <p:spPr>
          <a:xfrm>
            <a:off x="8532834" y="5762897"/>
            <a:ext cx="3423728" cy="400110"/>
          </a:xfrm>
          <a:prstGeom prst="rect">
            <a:avLst/>
          </a:prstGeom>
          <a:noFill/>
        </p:spPr>
        <p:txBody>
          <a:bodyPr wrap="square" rtlCol="0">
            <a:spAutoFit/>
          </a:bodyPr>
          <a:lstStyle/>
          <a:p>
            <a:r>
              <a:rPr lang="en-US" sz="2000" dirty="0">
                <a:solidFill>
                  <a:srgbClr val="FF0000"/>
                </a:solidFill>
                <a:latin typeface="Calibri" panose="020F0502020204030204" pitchFamily="34" charset="0"/>
                <a:cs typeface="Calibri" panose="020F0502020204030204" pitchFamily="34" charset="0"/>
              </a:rPr>
              <a:t>Lossless with ZSTD: CR = 1.28</a:t>
            </a:r>
          </a:p>
        </p:txBody>
      </p:sp>
    </p:spTree>
    <p:extLst>
      <p:ext uri="{BB962C8B-B14F-4D97-AF65-F5344CB8AC3E}">
        <p14:creationId xmlns:p14="http://schemas.microsoft.com/office/powerpoint/2010/main" val="218586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DCF01-F1BA-59A9-09FC-7493510F67D0}"/>
              </a:ext>
            </a:extLst>
          </p:cNvPr>
          <p:cNvSpPr>
            <a:spLocks noGrp="1"/>
          </p:cNvSpPr>
          <p:nvPr>
            <p:ph type="title"/>
          </p:nvPr>
        </p:nvSpPr>
        <p:spPr/>
        <p:txBody>
          <a:bodyPr/>
          <a:lstStyle/>
          <a:p>
            <a:r>
              <a:rPr lang="en-US" b="1" dirty="0"/>
              <a:t>Use-case 1: GE Wind Turbine Simulations on OLCF Summit</a:t>
            </a:r>
          </a:p>
        </p:txBody>
      </p:sp>
      <p:sp>
        <p:nvSpPr>
          <p:cNvPr id="3" name="Content Placeholder 2">
            <a:extLst>
              <a:ext uri="{FF2B5EF4-FFF2-40B4-BE49-F238E27FC236}">
                <a16:creationId xmlns:a16="http://schemas.microsoft.com/office/drawing/2014/main" id="{09AE3ECB-D99A-620A-F467-8071FB7762EB}"/>
              </a:ext>
            </a:extLst>
          </p:cNvPr>
          <p:cNvSpPr>
            <a:spLocks noGrp="1"/>
          </p:cNvSpPr>
          <p:nvPr>
            <p:ph idx="1"/>
          </p:nvPr>
        </p:nvSpPr>
        <p:spPr/>
        <p:txBody>
          <a:bodyPr>
            <a:normAutofit lnSpcReduction="10000"/>
          </a:bodyPr>
          <a:lstStyle/>
          <a:p>
            <a:pPr marL="0" indent="0" algn="just">
              <a:buNone/>
            </a:pPr>
            <a:r>
              <a:rPr lang="en-US" dirty="0"/>
              <a:t>GE is creating next generation simulations to optimize the efficiency of wind turbines and execute these on the OLCF Summit and Frontier resources on over 1K nodes for 20 hours</a:t>
            </a:r>
          </a:p>
          <a:p>
            <a:pPr algn="just"/>
            <a:r>
              <a:rPr lang="en-US" sz="2400" dirty="0"/>
              <a:t>They generate 1.4 TB data per output step on 6K GPUs on Summit and want to write data at every 100 steps (300 </a:t>
            </a:r>
            <a:r>
              <a:rPr lang="en-US" sz="2400" dirty="0" err="1"/>
              <a:t>wallclock</a:t>
            </a:r>
            <a:r>
              <a:rPr lang="en-US" sz="2400" dirty="0"/>
              <a:t> seconds)</a:t>
            </a:r>
          </a:p>
          <a:p>
            <a:pPr lvl="1" algn="just"/>
            <a:r>
              <a:rPr lang="en-US" dirty="0"/>
              <a:t>They used CGNS with HDF5 for “efficient” I/O, but because of the size it takes 2700s/step</a:t>
            </a:r>
          </a:p>
          <a:p>
            <a:pPr lvl="1" algn="just"/>
            <a:r>
              <a:rPr lang="en-US" dirty="0"/>
              <a:t>Converting the data to ADIOS-2 BP5 reduced the time to 6s (2% overhead)</a:t>
            </a:r>
          </a:p>
          <a:p>
            <a:pPr algn="just"/>
            <a:r>
              <a:rPr lang="en-US" sz="2400" dirty="0">
                <a:solidFill>
                  <a:srgbClr val="FF0000"/>
                </a:solidFill>
              </a:rPr>
              <a:t>The initial thought to use lossy compression to reduce the I/O time was wrong</a:t>
            </a:r>
            <a:endParaRPr lang="en-US" sz="2400" dirty="0"/>
          </a:p>
          <a:p>
            <a:pPr algn="just"/>
            <a:r>
              <a:rPr lang="en-US" sz="2400" dirty="0"/>
              <a:t>The total output data is now 336 TB, and they need to move it to GE HQ but it’s too much data to store at GE, so we use lossy compression to help reduce the total size for long term storage</a:t>
            </a:r>
          </a:p>
        </p:txBody>
      </p:sp>
      <p:pic>
        <p:nvPicPr>
          <p:cNvPr id="4" name="Picture 3">
            <a:extLst>
              <a:ext uri="{FF2B5EF4-FFF2-40B4-BE49-F238E27FC236}">
                <a16:creationId xmlns:a16="http://schemas.microsoft.com/office/drawing/2014/main" id="{9DA1DBEE-22B0-8F88-68F6-DE09D5FCC54C}"/>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12" r="-2778"/>
          <a:stretch/>
        </p:blipFill>
        <p:spPr>
          <a:xfrm rot="16200000">
            <a:off x="7868162" y="4988361"/>
            <a:ext cx="1018964" cy="1920240"/>
          </a:xfrm>
          <a:prstGeom prst="rect">
            <a:avLst/>
          </a:prstGeom>
        </p:spPr>
      </p:pic>
      <p:pic>
        <p:nvPicPr>
          <p:cNvPr id="5" name="Picture 4">
            <a:extLst>
              <a:ext uri="{FF2B5EF4-FFF2-40B4-BE49-F238E27FC236}">
                <a16:creationId xmlns:a16="http://schemas.microsoft.com/office/drawing/2014/main" id="{3FA4984A-2A85-4613-6D38-762737139058}"/>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156" b="4302"/>
          <a:stretch/>
        </p:blipFill>
        <p:spPr>
          <a:xfrm>
            <a:off x="9337764" y="5452123"/>
            <a:ext cx="1488848" cy="1005840"/>
          </a:xfrm>
          <a:prstGeom prst="rect">
            <a:avLst/>
          </a:prstGeom>
        </p:spPr>
      </p:pic>
    </p:spTree>
    <p:extLst>
      <p:ext uri="{BB962C8B-B14F-4D97-AF65-F5344CB8AC3E}">
        <p14:creationId xmlns:p14="http://schemas.microsoft.com/office/powerpoint/2010/main" val="36073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01347-A22C-A85A-BDDF-85F45C0125C3}"/>
              </a:ext>
            </a:extLst>
          </p:cNvPr>
          <p:cNvSpPr>
            <a:spLocks noGrp="1"/>
          </p:cNvSpPr>
          <p:nvPr>
            <p:ph type="title"/>
          </p:nvPr>
        </p:nvSpPr>
        <p:spPr/>
        <p:txBody>
          <a:bodyPr/>
          <a:lstStyle/>
          <a:p>
            <a:r>
              <a:rPr lang="en-US" b="1" dirty="0"/>
              <a:t>Use-case 2: checkpoint restart (C/R) files </a:t>
            </a:r>
          </a:p>
        </p:txBody>
      </p:sp>
      <p:sp>
        <p:nvSpPr>
          <p:cNvPr id="3" name="Content Placeholder 2">
            <a:extLst>
              <a:ext uri="{FF2B5EF4-FFF2-40B4-BE49-F238E27FC236}">
                <a16:creationId xmlns:a16="http://schemas.microsoft.com/office/drawing/2014/main" id="{CDAD9901-D5A3-FBF2-6B26-0B27691B413A}"/>
              </a:ext>
            </a:extLst>
          </p:cNvPr>
          <p:cNvSpPr>
            <a:spLocks noGrp="1"/>
          </p:cNvSpPr>
          <p:nvPr>
            <p:ph idx="1"/>
          </p:nvPr>
        </p:nvSpPr>
        <p:spPr>
          <a:xfrm>
            <a:off x="451614" y="955965"/>
            <a:ext cx="11419468" cy="5183578"/>
          </a:xfrm>
        </p:spPr>
        <p:txBody>
          <a:bodyPr>
            <a:normAutofit lnSpcReduction="10000"/>
          </a:bodyPr>
          <a:lstStyle/>
          <a:p>
            <a:pPr marL="68580" indent="0">
              <a:buNone/>
            </a:pPr>
            <a:r>
              <a:rPr lang="en-US" dirty="0"/>
              <a:t>C/R files for many leading HPC simulations occur once per hour</a:t>
            </a:r>
          </a:p>
          <a:p>
            <a:r>
              <a:rPr lang="en-US" sz="2600" dirty="0"/>
              <a:t>Example: The largest XGC running on Summit on 6K nodes, writing 3 trillion particles</a:t>
            </a:r>
          </a:p>
          <a:p>
            <a:pPr lvl="1"/>
            <a:r>
              <a:rPr lang="en-US" dirty="0"/>
              <a:t>Output of the C/R is over 218 TB</a:t>
            </a:r>
            <a:r>
              <a:rPr lang="en-US"/>
              <a:t>/step</a:t>
            </a:r>
            <a:endParaRPr lang="en-US" dirty="0"/>
          </a:p>
          <a:p>
            <a:pPr lvl="1"/>
            <a:r>
              <a:rPr lang="en-US" dirty="0"/>
              <a:t>I/O of XGC using ADIOS 2 on Summit is &gt;1.8 TB/s (when running on all Summit)</a:t>
            </a:r>
          </a:p>
          <a:p>
            <a:pPr lvl="1"/>
            <a:r>
              <a:rPr lang="en-US" dirty="0"/>
              <a:t>The average overhead of writing C/R = 121s/3600s = 3.4%</a:t>
            </a:r>
          </a:p>
          <a:p>
            <a:pPr lvl="1"/>
            <a:r>
              <a:rPr lang="en-US" dirty="0">
                <a:solidFill>
                  <a:srgbClr val="FF0000"/>
                </a:solidFill>
              </a:rPr>
              <a:t>The overhead is too low to compress, compression will NOT help!</a:t>
            </a:r>
          </a:p>
          <a:p>
            <a:r>
              <a:rPr lang="en-US" sz="2600" dirty="0">
                <a:solidFill>
                  <a:schemeClr val="bg2"/>
                </a:solidFill>
              </a:rPr>
              <a:t>But if we write “all of the physics” = every step (38s /step) then we need to compress (for analysis) but a 20 hours run will generate 403 PB </a:t>
            </a:r>
          </a:p>
          <a:p>
            <a:pPr lvl="1"/>
            <a:r>
              <a:rPr lang="en-US" dirty="0">
                <a:solidFill>
                  <a:schemeClr val="bg2"/>
                </a:solidFill>
              </a:rPr>
              <a:t>The most we can store on Summit is 2 PB for a month, so we create a PDF of the particles = 1.2TB/step = 2.2 PB (still too large for the analysis) </a:t>
            </a:r>
            <a:r>
              <a:rPr lang="en-US" dirty="0">
                <a:solidFill>
                  <a:schemeClr val="bg2"/>
                </a:solidFill>
                <a:sym typeface="Wingdings" panose="05000000000000000000" pitchFamily="2" charset="2"/>
              </a:rPr>
              <a:t> compression will help!</a:t>
            </a:r>
            <a:endParaRPr lang="en-US" dirty="0">
              <a:solidFill>
                <a:schemeClr val="bg2"/>
              </a:solidFill>
            </a:endParaRPr>
          </a:p>
        </p:txBody>
      </p:sp>
    </p:spTree>
    <p:extLst>
      <p:ext uri="{BB962C8B-B14F-4D97-AF65-F5344CB8AC3E}">
        <p14:creationId xmlns:p14="http://schemas.microsoft.com/office/powerpoint/2010/main" val="2088062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C274F-314D-47DB-ABF3-07FA894E2DB7}"/>
              </a:ext>
            </a:extLst>
          </p:cNvPr>
          <p:cNvSpPr>
            <a:spLocks noGrp="1"/>
          </p:cNvSpPr>
          <p:nvPr>
            <p:ph type="title"/>
          </p:nvPr>
        </p:nvSpPr>
        <p:spPr/>
        <p:txBody>
          <a:bodyPr/>
          <a:lstStyle/>
          <a:p>
            <a:r>
              <a:rPr lang="en-US" b="1" dirty="0">
                <a:solidFill>
                  <a:schemeClr val="tx1"/>
                </a:solidFill>
              </a:rPr>
              <a:t>Use-case 3: I/O acceleration</a:t>
            </a:r>
          </a:p>
        </p:txBody>
      </p:sp>
      <p:sp>
        <p:nvSpPr>
          <p:cNvPr id="3" name="Content Placeholder 2">
            <a:extLst>
              <a:ext uri="{FF2B5EF4-FFF2-40B4-BE49-F238E27FC236}">
                <a16:creationId xmlns:a16="http://schemas.microsoft.com/office/drawing/2014/main" id="{260A4D2C-C2FB-657A-98D9-0E75097FA44F}"/>
              </a:ext>
            </a:extLst>
          </p:cNvPr>
          <p:cNvSpPr>
            <a:spLocks noGrp="1"/>
          </p:cNvSpPr>
          <p:nvPr>
            <p:ph idx="1"/>
          </p:nvPr>
        </p:nvSpPr>
        <p:spPr/>
        <p:txBody>
          <a:bodyPr/>
          <a:lstStyle/>
          <a:p>
            <a:r>
              <a:rPr lang="en-US" sz="2400" dirty="0"/>
              <a:t>Fully optimized parallel I/O can be extremely fast</a:t>
            </a:r>
          </a:p>
          <a:p>
            <a:endParaRPr lang="en-US" sz="2400" dirty="0"/>
          </a:p>
          <a:p>
            <a:endParaRPr lang="en-US" sz="2400" dirty="0"/>
          </a:p>
          <a:p>
            <a:endParaRPr lang="en-US" sz="1100" dirty="0"/>
          </a:p>
          <a:p>
            <a:pPr marL="68580" indent="0">
              <a:buNone/>
            </a:pPr>
            <a:endParaRPr lang="en-US" sz="800" dirty="0"/>
          </a:p>
          <a:p>
            <a:r>
              <a:rPr lang="en-US" sz="2400" dirty="0"/>
              <a:t>How about the throughput of compressors?</a:t>
            </a:r>
          </a:p>
          <a:p>
            <a:endParaRPr lang="en-US" sz="2400" dirty="0"/>
          </a:p>
        </p:txBody>
      </p:sp>
      <p:pic>
        <p:nvPicPr>
          <p:cNvPr id="8" name="Picture 7">
            <a:extLst>
              <a:ext uri="{FF2B5EF4-FFF2-40B4-BE49-F238E27FC236}">
                <a16:creationId xmlns:a16="http://schemas.microsoft.com/office/drawing/2014/main" id="{9068E53D-1CF7-DA67-6430-0974BD369B41}"/>
              </a:ext>
            </a:extLst>
          </p:cNvPr>
          <p:cNvPicPr>
            <a:picLocks noChangeAspect="1"/>
          </p:cNvPicPr>
          <p:nvPr/>
        </p:nvPicPr>
        <p:blipFill>
          <a:blip r:embed="rId3"/>
          <a:stretch>
            <a:fillRect/>
          </a:stretch>
        </p:blipFill>
        <p:spPr>
          <a:xfrm>
            <a:off x="8076655" y="1364067"/>
            <a:ext cx="3122179" cy="2145697"/>
          </a:xfrm>
          <a:prstGeom prst="rect">
            <a:avLst/>
          </a:prstGeom>
          <a:solidFill>
            <a:schemeClr val="accent3">
              <a:lumMod val="50000"/>
            </a:schemeClr>
          </a:solidFill>
        </p:spPr>
      </p:pic>
      <p:graphicFrame>
        <p:nvGraphicFramePr>
          <p:cNvPr id="9" name="Table 13">
            <a:extLst>
              <a:ext uri="{FF2B5EF4-FFF2-40B4-BE49-F238E27FC236}">
                <a16:creationId xmlns:a16="http://schemas.microsoft.com/office/drawing/2014/main" id="{921B53B5-9D4C-30EF-075A-1F3A7B30B29C}"/>
              </a:ext>
            </a:extLst>
          </p:cNvPr>
          <p:cNvGraphicFramePr>
            <a:graphicFrameLocks noGrp="1"/>
          </p:cNvGraphicFramePr>
          <p:nvPr>
            <p:extLst>
              <p:ext uri="{D42A27DB-BD31-4B8C-83A1-F6EECF244321}">
                <p14:modId xmlns:p14="http://schemas.microsoft.com/office/powerpoint/2010/main" val="3637301119"/>
              </p:ext>
            </p:extLst>
          </p:nvPr>
        </p:nvGraphicFramePr>
        <p:xfrm>
          <a:off x="2066299" y="1590771"/>
          <a:ext cx="5327374" cy="1512680"/>
        </p:xfrm>
        <a:graphic>
          <a:graphicData uri="http://schemas.openxmlformats.org/drawingml/2006/table">
            <a:tbl>
              <a:tblPr firstRow="1" bandRow="1">
                <a:tableStyleId>{1FECB4D8-DB02-4DC6-A0A2-4F2EBAE1DC90}</a:tableStyleId>
              </a:tblPr>
              <a:tblGrid>
                <a:gridCol w="1339105">
                  <a:extLst>
                    <a:ext uri="{9D8B030D-6E8A-4147-A177-3AD203B41FA5}">
                      <a16:colId xmlns:a16="http://schemas.microsoft.com/office/drawing/2014/main" val="307057037"/>
                    </a:ext>
                  </a:extLst>
                </a:gridCol>
                <a:gridCol w="1359034">
                  <a:extLst>
                    <a:ext uri="{9D8B030D-6E8A-4147-A177-3AD203B41FA5}">
                      <a16:colId xmlns:a16="http://schemas.microsoft.com/office/drawing/2014/main" val="1467466912"/>
                    </a:ext>
                  </a:extLst>
                </a:gridCol>
                <a:gridCol w="1486187">
                  <a:extLst>
                    <a:ext uri="{9D8B030D-6E8A-4147-A177-3AD203B41FA5}">
                      <a16:colId xmlns:a16="http://schemas.microsoft.com/office/drawing/2014/main" val="3632011061"/>
                    </a:ext>
                  </a:extLst>
                </a:gridCol>
                <a:gridCol w="1143048">
                  <a:extLst>
                    <a:ext uri="{9D8B030D-6E8A-4147-A177-3AD203B41FA5}">
                      <a16:colId xmlns:a16="http://schemas.microsoft.com/office/drawing/2014/main" val="3979916641"/>
                    </a:ext>
                  </a:extLst>
                </a:gridCol>
              </a:tblGrid>
              <a:tr h="359905">
                <a:tc>
                  <a:txBody>
                    <a:bodyPr/>
                    <a:lstStyle>
                      <a:lvl1pPr marL="0" algn="l" defTabSz="457200" rtl="0" eaLnBrk="1" latinLnBrk="0" hangingPunct="1">
                        <a:defRPr sz="1800" kern="1200">
                          <a:solidFill>
                            <a:schemeClr val="tx1"/>
                          </a:solidFill>
                          <a:latin typeface="Helvetica"/>
                          <a:ea typeface="Helvetica"/>
                          <a:cs typeface="Helvetica"/>
                        </a:defRPr>
                      </a:lvl1pPr>
                      <a:lvl2pPr marL="457200" algn="l" defTabSz="457200" rtl="0" eaLnBrk="1" latinLnBrk="0" hangingPunct="1">
                        <a:defRPr sz="1800" kern="1200">
                          <a:solidFill>
                            <a:schemeClr val="tx1"/>
                          </a:solidFill>
                          <a:latin typeface="Helvetica"/>
                          <a:ea typeface="Helvetica"/>
                          <a:cs typeface="Helvetica"/>
                        </a:defRPr>
                      </a:lvl2pPr>
                      <a:lvl3pPr marL="914400" algn="l" defTabSz="457200" rtl="0" eaLnBrk="1" latinLnBrk="0" hangingPunct="1">
                        <a:defRPr sz="1800" kern="1200">
                          <a:solidFill>
                            <a:schemeClr val="tx1"/>
                          </a:solidFill>
                          <a:latin typeface="Helvetica"/>
                          <a:ea typeface="Helvetica"/>
                          <a:cs typeface="Helvetica"/>
                        </a:defRPr>
                      </a:lvl3pPr>
                      <a:lvl4pPr marL="1371600" algn="l" defTabSz="457200" rtl="0" eaLnBrk="1" latinLnBrk="0" hangingPunct="1">
                        <a:defRPr sz="1800" kern="1200">
                          <a:solidFill>
                            <a:schemeClr val="tx1"/>
                          </a:solidFill>
                          <a:latin typeface="Helvetica"/>
                          <a:ea typeface="Helvetica"/>
                          <a:cs typeface="Helvetica"/>
                        </a:defRPr>
                      </a:lvl4pPr>
                      <a:lvl5pPr marL="1828800" algn="l" defTabSz="457200" rtl="0" eaLnBrk="1" latinLnBrk="0" hangingPunct="1">
                        <a:defRPr sz="1800" kern="1200">
                          <a:solidFill>
                            <a:schemeClr val="tx1"/>
                          </a:solidFill>
                          <a:latin typeface="Helvetica"/>
                          <a:ea typeface="Helvetica"/>
                          <a:cs typeface="Helvetica"/>
                        </a:defRPr>
                      </a:lvl5pPr>
                      <a:lvl6pPr marL="2286000" algn="l" defTabSz="457200" rtl="0" eaLnBrk="1" latinLnBrk="0" hangingPunct="1">
                        <a:defRPr sz="1800" kern="1200">
                          <a:solidFill>
                            <a:schemeClr val="tx1"/>
                          </a:solidFill>
                          <a:latin typeface="Helvetica"/>
                          <a:ea typeface="Helvetica"/>
                          <a:cs typeface="Helvetica"/>
                        </a:defRPr>
                      </a:lvl6pPr>
                      <a:lvl7pPr marL="2743200" algn="l" defTabSz="457200" rtl="0" eaLnBrk="1" latinLnBrk="0" hangingPunct="1">
                        <a:defRPr sz="1800" kern="1200">
                          <a:solidFill>
                            <a:schemeClr val="tx1"/>
                          </a:solidFill>
                          <a:latin typeface="Helvetica"/>
                          <a:ea typeface="Helvetica"/>
                          <a:cs typeface="Helvetica"/>
                        </a:defRPr>
                      </a:lvl7pPr>
                      <a:lvl8pPr marL="3200400" algn="l" defTabSz="457200" rtl="0" eaLnBrk="1" latinLnBrk="0" hangingPunct="1">
                        <a:defRPr sz="1800" kern="1200">
                          <a:solidFill>
                            <a:schemeClr val="tx1"/>
                          </a:solidFill>
                          <a:latin typeface="Helvetica"/>
                          <a:ea typeface="Helvetica"/>
                          <a:cs typeface="Helvetica"/>
                        </a:defRPr>
                      </a:lvl8pPr>
                      <a:lvl9pPr marL="3657600" algn="l" defTabSz="457200" rtl="0" eaLnBrk="1" latinLnBrk="0" hangingPunct="1">
                        <a:defRPr sz="1800" kern="1200">
                          <a:solidFill>
                            <a:schemeClr val="tx1"/>
                          </a:solidFill>
                          <a:latin typeface="Helvetica"/>
                          <a:ea typeface="Helvetica"/>
                          <a:cs typeface="Helvetica"/>
                        </a:defRPr>
                      </a:lvl9pPr>
                    </a:lstStyle>
                    <a:p>
                      <a:pPr algn="ctr"/>
                      <a:r>
                        <a:rPr lang="en-US" sz="1600" b="0" dirty="0"/>
                        <a:t>Application</a:t>
                      </a:r>
                      <a:endParaRPr lang="en-US" sz="1600" b="0" dirty="0">
                        <a:solidFill>
                          <a:schemeClr val="bg2"/>
                        </a:solidFill>
                        <a:latin typeface="Calibri" panose="020F0502020204030204" pitchFamily="34" charset="0"/>
                        <a:cs typeface="Calibri" panose="020F0502020204030204" pitchFamily="34" charset="0"/>
                      </a:endParaRPr>
                    </a:p>
                  </a:txBody>
                  <a:tcPr marL="67165" marR="0" marT="67165" marB="67165"/>
                </a:tc>
                <a:tc>
                  <a:txBody>
                    <a:bodyPr/>
                    <a:lstStyle>
                      <a:lvl1pPr marL="0" algn="l" defTabSz="457200" rtl="0" eaLnBrk="1" latinLnBrk="0" hangingPunct="1">
                        <a:defRPr sz="1800" kern="1200">
                          <a:solidFill>
                            <a:schemeClr val="tx1"/>
                          </a:solidFill>
                          <a:latin typeface="Helvetica"/>
                          <a:ea typeface="Helvetica"/>
                          <a:cs typeface="Helvetica"/>
                        </a:defRPr>
                      </a:lvl1pPr>
                      <a:lvl2pPr marL="457200" algn="l" defTabSz="457200" rtl="0" eaLnBrk="1" latinLnBrk="0" hangingPunct="1">
                        <a:defRPr sz="1800" kern="1200">
                          <a:solidFill>
                            <a:schemeClr val="tx1"/>
                          </a:solidFill>
                          <a:latin typeface="Helvetica"/>
                          <a:ea typeface="Helvetica"/>
                          <a:cs typeface="Helvetica"/>
                        </a:defRPr>
                      </a:lvl2pPr>
                      <a:lvl3pPr marL="914400" algn="l" defTabSz="457200" rtl="0" eaLnBrk="1" latinLnBrk="0" hangingPunct="1">
                        <a:defRPr sz="1800" kern="1200">
                          <a:solidFill>
                            <a:schemeClr val="tx1"/>
                          </a:solidFill>
                          <a:latin typeface="Helvetica"/>
                          <a:ea typeface="Helvetica"/>
                          <a:cs typeface="Helvetica"/>
                        </a:defRPr>
                      </a:lvl3pPr>
                      <a:lvl4pPr marL="1371600" algn="l" defTabSz="457200" rtl="0" eaLnBrk="1" latinLnBrk="0" hangingPunct="1">
                        <a:defRPr sz="1800" kern="1200">
                          <a:solidFill>
                            <a:schemeClr val="tx1"/>
                          </a:solidFill>
                          <a:latin typeface="Helvetica"/>
                          <a:ea typeface="Helvetica"/>
                          <a:cs typeface="Helvetica"/>
                        </a:defRPr>
                      </a:lvl4pPr>
                      <a:lvl5pPr marL="1828800" algn="l" defTabSz="457200" rtl="0" eaLnBrk="1" latinLnBrk="0" hangingPunct="1">
                        <a:defRPr sz="1800" kern="1200">
                          <a:solidFill>
                            <a:schemeClr val="tx1"/>
                          </a:solidFill>
                          <a:latin typeface="Helvetica"/>
                          <a:ea typeface="Helvetica"/>
                          <a:cs typeface="Helvetica"/>
                        </a:defRPr>
                      </a:lvl5pPr>
                      <a:lvl6pPr marL="2286000" algn="l" defTabSz="457200" rtl="0" eaLnBrk="1" latinLnBrk="0" hangingPunct="1">
                        <a:defRPr sz="1800" kern="1200">
                          <a:solidFill>
                            <a:schemeClr val="tx1"/>
                          </a:solidFill>
                          <a:latin typeface="Helvetica"/>
                          <a:ea typeface="Helvetica"/>
                          <a:cs typeface="Helvetica"/>
                        </a:defRPr>
                      </a:lvl6pPr>
                      <a:lvl7pPr marL="2743200" algn="l" defTabSz="457200" rtl="0" eaLnBrk="1" latinLnBrk="0" hangingPunct="1">
                        <a:defRPr sz="1800" kern="1200">
                          <a:solidFill>
                            <a:schemeClr val="tx1"/>
                          </a:solidFill>
                          <a:latin typeface="Helvetica"/>
                          <a:ea typeface="Helvetica"/>
                          <a:cs typeface="Helvetica"/>
                        </a:defRPr>
                      </a:lvl7pPr>
                      <a:lvl8pPr marL="3200400" algn="l" defTabSz="457200" rtl="0" eaLnBrk="1" latinLnBrk="0" hangingPunct="1">
                        <a:defRPr sz="1800" kern="1200">
                          <a:solidFill>
                            <a:schemeClr val="tx1"/>
                          </a:solidFill>
                          <a:latin typeface="Helvetica"/>
                          <a:ea typeface="Helvetica"/>
                          <a:cs typeface="Helvetica"/>
                        </a:defRPr>
                      </a:lvl8pPr>
                      <a:lvl9pPr marL="3657600" algn="l" defTabSz="457200" rtl="0" eaLnBrk="1" latinLnBrk="0" hangingPunct="1">
                        <a:defRPr sz="1800" kern="1200">
                          <a:solidFill>
                            <a:schemeClr val="tx1"/>
                          </a:solidFill>
                          <a:latin typeface="Helvetica"/>
                          <a:ea typeface="Helvetica"/>
                          <a:cs typeface="Helvetica"/>
                        </a:defRPr>
                      </a:lvl9pPr>
                    </a:lstStyle>
                    <a:p>
                      <a:pPr algn="ctr"/>
                      <a:r>
                        <a:rPr lang="en-US" sz="1600" b="0" dirty="0"/>
                        <a:t>Nodes/GPUs</a:t>
                      </a:r>
                      <a:endParaRPr lang="en-US" sz="1600" b="0" dirty="0">
                        <a:solidFill>
                          <a:schemeClr val="bg2"/>
                        </a:solidFill>
                        <a:latin typeface="Calibri" panose="020F0502020204030204" pitchFamily="34" charset="0"/>
                        <a:cs typeface="Calibri" panose="020F0502020204030204" pitchFamily="34" charset="0"/>
                      </a:endParaRPr>
                    </a:p>
                  </a:txBody>
                  <a:tcPr marL="67165" marR="0" marT="67165" marB="67165"/>
                </a:tc>
                <a:tc>
                  <a:txBody>
                    <a:bodyPr/>
                    <a:lstStyle>
                      <a:lvl1pPr marL="0" algn="l" defTabSz="457200" rtl="0" eaLnBrk="1" latinLnBrk="0" hangingPunct="1">
                        <a:defRPr sz="1800" kern="1200">
                          <a:solidFill>
                            <a:schemeClr val="tx1"/>
                          </a:solidFill>
                          <a:latin typeface="Helvetica"/>
                          <a:ea typeface="Helvetica"/>
                          <a:cs typeface="Helvetica"/>
                        </a:defRPr>
                      </a:lvl1pPr>
                      <a:lvl2pPr marL="457200" algn="l" defTabSz="457200" rtl="0" eaLnBrk="1" latinLnBrk="0" hangingPunct="1">
                        <a:defRPr sz="1800" kern="1200">
                          <a:solidFill>
                            <a:schemeClr val="tx1"/>
                          </a:solidFill>
                          <a:latin typeface="Helvetica"/>
                          <a:ea typeface="Helvetica"/>
                          <a:cs typeface="Helvetica"/>
                        </a:defRPr>
                      </a:lvl2pPr>
                      <a:lvl3pPr marL="914400" algn="l" defTabSz="457200" rtl="0" eaLnBrk="1" latinLnBrk="0" hangingPunct="1">
                        <a:defRPr sz="1800" kern="1200">
                          <a:solidFill>
                            <a:schemeClr val="tx1"/>
                          </a:solidFill>
                          <a:latin typeface="Helvetica"/>
                          <a:ea typeface="Helvetica"/>
                          <a:cs typeface="Helvetica"/>
                        </a:defRPr>
                      </a:lvl3pPr>
                      <a:lvl4pPr marL="1371600" algn="l" defTabSz="457200" rtl="0" eaLnBrk="1" latinLnBrk="0" hangingPunct="1">
                        <a:defRPr sz="1800" kern="1200">
                          <a:solidFill>
                            <a:schemeClr val="tx1"/>
                          </a:solidFill>
                          <a:latin typeface="Helvetica"/>
                          <a:ea typeface="Helvetica"/>
                          <a:cs typeface="Helvetica"/>
                        </a:defRPr>
                      </a:lvl4pPr>
                      <a:lvl5pPr marL="1828800" algn="l" defTabSz="457200" rtl="0" eaLnBrk="1" latinLnBrk="0" hangingPunct="1">
                        <a:defRPr sz="1800" kern="1200">
                          <a:solidFill>
                            <a:schemeClr val="tx1"/>
                          </a:solidFill>
                          <a:latin typeface="Helvetica"/>
                          <a:ea typeface="Helvetica"/>
                          <a:cs typeface="Helvetica"/>
                        </a:defRPr>
                      </a:lvl5pPr>
                      <a:lvl6pPr marL="2286000" algn="l" defTabSz="457200" rtl="0" eaLnBrk="1" latinLnBrk="0" hangingPunct="1">
                        <a:defRPr sz="1800" kern="1200">
                          <a:solidFill>
                            <a:schemeClr val="tx1"/>
                          </a:solidFill>
                          <a:latin typeface="Helvetica"/>
                          <a:ea typeface="Helvetica"/>
                          <a:cs typeface="Helvetica"/>
                        </a:defRPr>
                      </a:lvl6pPr>
                      <a:lvl7pPr marL="2743200" algn="l" defTabSz="457200" rtl="0" eaLnBrk="1" latinLnBrk="0" hangingPunct="1">
                        <a:defRPr sz="1800" kern="1200">
                          <a:solidFill>
                            <a:schemeClr val="tx1"/>
                          </a:solidFill>
                          <a:latin typeface="Helvetica"/>
                          <a:ea typeface="Helvetica"/>
                          <a:cs typeface="Helvetica"/>
                        </a:defRPr>
                      </a:lvl7pPr>
                      <a:lvl8pPr marL="3200400" algn="l" defTabSz="457200" rtl="0" eaLnBrk="1" latinLnBrk="0" hangingPunct="1">
                        <a:defRPr sz="1800" kern="1200">
                          <a:solidFill>
                            <a:schemeClr val="tx1"/>
                          </a:solidFill>
                          <a:latin typeface="Helvetica"/>
                          <a:ea typeface="Helvetica"/>
                          <a:cs typeface="Helvetica"/>
                        </a:defRPr>
                      </a:lvl8pPr>
                      <a:lvl9pPr marL="3657600" algn="l" defTabSz="457200" rtl="0" eaLnBrk="1" latinLnBrk="0" hangingPunct="1">
                        <a:defRPr sz="1800" kern="1200">
                          <a:solidFill>
                            <a:schemeClr val="tx1"/>
                          </a:solidFill>
                          <a:latin typeface="Helvetica"/>
                          <a:ea typeface="Helvetica"/>
                          <a:cs typeface="Helvetica"/>
                        </a:defRPr>
                      </a:lvl9pPr>
                    </a:lstStyle>
                    <a:p>
                      <a:pPr algn="ctr"/>
                      <a:r>
                        <a:rPr lang="en-US" sz="1600" b="0" dirty="0"/>
                        <a:t>Data Size/step</a:t>
                      </a:r>
                      <a:endParaRPr lang="en-US" sz="1600" b="0" dirty="0">
                        <a:solidFill>
                          <a:schemeClr val="bg2"/>
                        </a:solidFill>
                        <a:latin typeface="Calibri" panose="020F0502020204030204" pitchFamily="34" charset="0"/>
                        <a:cs typeface="Calibri" panose="020F0502020204030204" pitchFamily="34" charset="0"/>
                      </a:endParaRPr>
                    </a:p>
                  </a:txBody>
                  <a:tcPr marL="67165" marR="0" marT="67165" marB="67165"/>
                </a:tc>
                <a:tc>
                  <a:txBody>
                    <a:bodyPr/>
                    <a:lstStyle>
                      <a:lvl1pPr marL="0" algn="l" defTabSz="457200" rtl="0" eaLnBrk="1" latinLnBrk="0" hangingPunct="1">
                        <a:defRPr sz="1800" kern="1200">
                          <a:solidFill>
                            <a:schemeClr val="tx1"/>
                          </a:solidFill>
                          <a:latin typeface="Helvetica"/>
                          <a:ea typeface="Helvetica"/>
                          <a:cs typeface="Helvetica"/>
                        </a:defRPr>
                      </a:lvl1pPr>
                      <a:lvl2pPr marL="457200" algn="l" defTabSz="457200" rtl="0" eaLnBrk="1" latinLnBrk="0" hangingPunct="1">
                        <a:defRPr sz="1800" kern="1200">
                          <a:solidFill>
                            <a:schemeClr val="tx1"/>
                          </a:solidFill>
                          <a:latin typeface="Helvetica"/>
                          <a:ea typeface="Helvetica"/>
                          <a:cs typeface="Helvetica"/>
                        </a:defRPr>
                      </a:lvl2pPr>
                      <a:lvl3pPr marL="914400" algn="l" defTabSz="457200" rtl="0" eaLnBrk="1" latinLnBrk="0" hangingPunct="1">
                        <a:defRPr sz="1800" kern="1200">
                          <a:solidFill>
                            <a:schemeClr val="tx1"/>
                          </a:solidFill>
                          <a:latin typeface="Helvetica"/>
                          <a:ea typeface="Helvetica"/>
                          <a:cs typeface="Helvetica"/>
                        </a:defRPr>
                      </a:lvl3pPr>
                      <a:lvl4pPr marL="1371600" algn="l" defTabSz="457200" rtl="0" eaLnBrk="1" latinLnBrk="0" hangingPunct="1">
                        <a:defRPr sz="1800" kern="1200">
                          <a:solidFill>
                            <a:schemeClr val="tx1"/>
                          </a:solidFill>
                          <a:latin typeface="Helvetica"/>
                          <a:ea typeface="Helvetica"/>
                          <a:cs typeface="Helvetica"/>
                        </a:defRPr>
                      </a:lvl4pPr>
                      <a:lvl5pPr marL="1828800" algn="l" defTabSz="457200" rtl="0" eaLnBrk="1" latinLnBrk="0" hangingPunct="1">
                        <a:defRPr sz="1800" kern="1200">
                          <a:solidFill>
                            <a:schemeClr val="tx1"/>
                          </a:solidFill>
                          <a:latin typeface="Helvetica"/>
                          <a:ea typeface="Helvetica"/>
                          <a:cs typeface="Helvetica"/>
                        </a:defRPr>
                      </a:lvl5pPr>
                      <a:lvl6pPr marL="2286000" algn="l" defTabSz="457200" rtl="0" eaLnBrk="1" latinLnBrk="0" hangingPunct="1">
                        <a:defRPr sz="1800" kern="1200">
                          <a:solidFill>
                            <a:schemeClr val="tx1"/>
                          </a:solidFill>
                          <a:latin typeface="Helvetica"/>
                          <a:ea typeface="Helvetica"/>
                          <a:cs typeface="Helvetica"/>
                        </a:defRPr>
                      </a:lvl6pPr>
                      <a:lvl7pPr marL="2743200" algn="l" defTabSz="457200" rtl="0" eaLnBrk="1" latinLnBrk="0" hangingPunct="1">
                        <a:defRPr sz="1800" kern="1200">
                          <a:solidFill>
                            <a:schemeClr val="tx1"/>
                          </a:solidFill>
                          <a:latin typeface="Helvetica"/>
                          <a:ea typeface="Helvetica"/>
                          <a:cs typeface="Helvetica"/>
                        </a:defRPr>
                      </a:lvl7pPr>
                      <a:lvl8pPr marL="3200400" algn="l" defTabSz="457200" rtl="0" eaLnBrk="1" latinLnBrk="0" hangingPunct="1">
                        <a:defRPr sz="1800" kern="1200">
                          <a:solidFill>
                            <a:schemeClr val="tx1"/>
                          </a:solidFill>
                          <a:latin typeface="Helvetica"/>
                          <a:ea typeface="Helvetica"/>
                          <a:cs typeface="Helvetica"/>
                        </a:defRPr>
                      </a:lvl8pPr>
                      <a:lvl9pPr marL="3657600" algn="l" defTabSz="457200" rtl="0" eaLnBrk="1" latinLnBrk="0" hangingPunct="1">
                        <a:defRPr sz="1800" kern="1200">
                          <a:solidFill>
                            <a:schemeClr val="tx1"/>
                          </a:solidFill>
                          <a:latin typeface="Helvetica"/>
                          <a:ea typeface="Helvetica"/>
                          <a:cs typeface="Helvetica"/>
                        </a:defRPr>
                      </a:lvl9pPr>
                    </a:lstStyle>
                    <a:p>
                      <a:pPr algn="ctr"/>
                      <a:r>
                        <a:rPr lang="en-US" sz="1600" b="0" dirty="0"/>
                        <a:t>I/O speed</a:t>
                      </a:r>
                      <a:endParaRPr lang="en-US" sz="1600" b="0" dirty="0">
                        <a:solidFill>
                          <a:schemeClr val="bg2"/>
                        </a:solidFill>
                        <a:latin typeface="Calibri" panose="020F0502020204030204" pitchFamily="34" charset="0"/>
                        <a:cs typeface="Calibri" panose="020F0502020204030204" pitchFamily="34" charset="0"/>
                      </a:endParaRPr>
                    </a:p>
                  </a:txBody>
                  <a:tcPr marL="67165" marR="0" marT="67165" marB="67165"/>
                </a:tc>
                <a:extLst>
                  <a:ext uri="{0D108BD9-81ED-4DB2-BD59-A6C34878D82A}">
                    <a16:rowId xmlns:a16="http://schemas.microsoft.com/office/drawing/2014/main" val="2810046707"/>
                  </a:ext>
                </a:extLst>
              </a:tr>
              <a:tr h="359905">
                <a:tc>
                  <a:txBody>
                    <a:bodyPr/>
                    <a:lstStyle>
                      <a:lvl1pPr marL="0" algn="l" defTabSz="457200" rtl="0" eaLnBrk="1" latinLnBrk="0" hangingPunct="1">
                        <a:defRPr sz="1800" kern="1200">
                          <a:solidFill>
                            <a:schemeClr val="tx1"/>
                          </a:solidFill>
                          <a:latin typeface="Helvetica"/>
                          <a:ea typeface="Helvetica"/>
                          <a:cs typeface="Helvetica"/>
                        </a:defRPr>
                      </a:lvl1pPr>
                      <a:lvl2pPr marL="457200" algn="l" defTabSz="457200" rtl="0" eaLnBrk="1" latinLnBrk="0" hangingPunct="1">
                        <a:defRPr sz="1800" kern="1200">
                          <a:solidFill>
                            <a:schemeClr val="tx1"/>
                          </a:solidFill>
                          <a:latin typeface="Helvetica"/>
                          <a:ea typeface="Helvetica"/>
                          <a:cs typeface="Helvetica"/>
                        </a:defRPr>
                      </a:lvl2pPr>
                      <a:lvl3pPr marL="914400" algn="l" defTabSz="457200" rtl="0" eaLnBrk="1" latinLnBrk="0" hangingPunct="1">
                        <a:defRPr sz="1800" kern="1200">
                          <a:solidFill>
                            <a:schemeClr val="tx1"/>
                          </a:solidFill>
                          <a:latin typeface="Helvetica"/>
                          <a:ea typeface="Helvetica"/>
                          <a:cs typeface="Helvetica"/>
                        </a:defRPr>
                      </a:lvl3pPr>
                      <a:lvl4pPr marL="1371600" algn="l" defTabSz="457200" rtl="0" eaLnBrk="1" latinLnBrk="0" hangingPunct="1">
                        <a:defRPr sz="1800" kern="1200">
                          <a:solidFill>
                            <a:schemeClr val="tx1"/>
                          </a:solidFill>
                          <a:latin typeface="Helvetica"/>
                          <a:ea typeface="Helvetica"/>
                          <a:cs typeface="Helvetica"/>
                        </a:defRPr>
                      </a:lvl4pPr>
                      <a:lvl5pPr marL="1828800" algn="l" defTabSz="457200" rtl="0" eaLnBrk="1" latinLnBrk="0" hangingPunct="1">
                        <a:defRPr sz="1800" kern="1200">
                          <a:solidFill>
                            <a:schemeClr val="tx1"/>
                          </a:solidFill>
                          <a:latin typeface="Helvetica"/>
                          <a:ea typeface="Helvetica"/>
                          <a:cs typeface="Helvetica"/>
                        </a:defRPr>
                      </a:lvl5pPr>
                      <a:lvl6pPr marL="2286000" algn="l" defTabSz="457200" rtl="0" eaLnBrk="1" latinLnBrk="0" hangingPunct="1">
                        <a:defRPr sz="1800" kern="1200">
                          <a:solidFill>
                            <a:schemeClr val="tx1"/>
                          </a:solidFill>
                          <a:latin typeface="Helvetica"/>
                          <a:ea typeface="Helvetica"/>
                          <a:cs typeface="Helvetica"/>
                        </a:defRPr>
                      </a:lvl6pPr>
                      <a:lvl7pPr marL="2743200" algn="l" defTabSz="457200" rtl="0" eaLnBrk="1" latinLnBrk="0" hangingPunct="1">
                        <a:defRPr sz="1800" kern="1200">
                          <a:solidFill>
                            <a:schemeClr val="tx1"/>
                          </a:solidFill>
                          <a:latin typeface="Helvetica"/>
                          <a:ea typeface="Helvetica"/>
                          <a:cs typeface="Helvetica"/>
                        </a:defRPr>
                      </a:lvl7pPr>
                      <a:lvl8pPr marL="3200400" algn="l" defTabSz="457200" rtl="0" eaLnBrk="1" latinLnBrk="0" hangingPunct="1">
                        <a:defRPr sz="1800" kern="1200">
                          <a:solidFill>
                            <a:schemeClr val="tx1"/>
                          </a:solidFill>
                          <a:latin typeface="Helvetica"/>
                          <a:ea typeface="Helvetica"/>
                          <a:cs typeface="Helvetica"/>
                        </a:defRPr>
                      </a:lvl8pPr>
                      <a:lvl9pPr marL="3657600" algn="l" defTabSz="457200" rtl="0" eaLnBrk="1" latinLnBrk="0" hangingPunct="1">
                        <a:defRPr sz="1800" kern="1200">
                          <a:solidFill>
                            <a:schemeClr val="tx1"/>
                          </a:solidFill>
                          <a:latin typeface="Helvetica"/>
                          <a:ea typeface="Helvetica"/>
                          <a:cs typeface="Helvetica"/>
                        </a:defRPr>
                      </a:lvl9pPr>
                    </a:lstStyle>
                    <a:p>
                      <a:pPr algn="l"/>
                      <a:r>
                        <a:rPr lang="en-US" sz="1600" dirty="0"/>
                        <a:t>GTC</a:t>
                      </a:r>
                      <a:endParaRPr lang="en-US" sz="1600" dirty="0">
                        <a:solidFill>
                          <a:schemeClr val="bg2"/>
                        </a:solidFill>
                        <a:latin typeface="Calibri" panose="020F0502020204030204" pitchFamily="34" charset="0"/>
                        <a:cs typeface="Calibri" panose="020F0502020204030204" pitchFamily="34" charset="0"/>
                      </a:endParaRPr>
                    </a:p>
                  </a:txBody>
                  <a:tcPr marL="67165" marR="0" marT="67165" marB="67165"/>
                </a:tc>
                <a:tc>
                  <a:txBody>
                    <a:bodyPr/>
                    <a:lstStyle>
                      <a:lvl1pPr marL="0" algn="l" defTabSz="457200" rtl="0" eaLnBrk="1" latinLnBrk="0" hangingPunct="1">
                        <a:defRPr sz="1800" kern="1200">
                          <a:solidFill>
                            <a:schemeClr val="tx1"/>
                          </a:solidFill>
                          <a:latin typeface="Helvetica"/>
                          <a:ea typeface="Helvetica"/>
                          <a:cs typeface="Helvetica"/>
                        </a:defRPr>
                      </a:lvl1pPr>
                      <a:lvl2pPr marL="457200" algn="l" defTabSz="457200" rtl="0" eaLnBrk="1" latinLnBrk="0" hangingPunct="1">
                        <a:defRPr sz="1800" kern="1200">
                          <a:solidFill>
                            <a:schemeClr val="tx1"/>
                          </a:solidFill>
                          <a:latin typeface="Helvetica"/>
                          <a:ea typeface="Helvetica"/>
                          <a:cs typeface="Helvetica"/>
                        </a:defRPr>
                      </a:lvl2pPr>
                      <a:lvl3pPr marL="914400" algn="l" defTabSz="457200" rtl="0" eaLnBrk="1" latinLnBrk="0" hangingPunct="1">
                        <a:defRPr sz="1800" kern="1200">
                          <a:solidFill>
                            <a:schemeClr val="tx1"/>
                          </a:solidFill>
                          <a:latin typeface="Helvetica"/>
                          <a:ea typeface="Helvetica"/>
                          <a:cs typeface="Helvetica"/>
                        </a:defRPr>
                      </a:lvl3pPr>
                      <a:lvl4pPr marL="1371600" algn="l" defTabSz="457200" rtl="0" eaLnBrk="1" latinLnBrk="0" hangingPunct="1">
                        <a:defRPr sz="1800" kern="1200">
                          <a:solidFill>
                            <a:schemeClr val="tx1"/>
                          </a:solidFill>
                          <a:latin typeface="Helvetica"/>
                          <a:ea typeface="Helvetica"/>
                          <a:cs typeface="Helvetica"/>
                        </a:defRPr>
                      </a:lvl4pPr>
                      <a:lvl5pPr marL="1828800" algn="l" defTabSz="457200" rtl="0" eaLnBrk="1" latinLnBrk="0" hangingPunct="1">
                        <a:defRPr sz="1800" kern="1200">
                          <a:solidFill>
                            <a:schemeClr val="tx1"/>
                          </a:solidFill>
                          <a:latin typeface="Helvetica"/>
                          <a:ea typeface="Helvetica"/>
                          <a:cs typeface="Helvetica"/>
                        </a:defRPr>
                      </a:lvl5pPr>
                      <a:lvl6pPr marL="2286000" algn="l" defTabSz="457200" rtl="0" eaLnBrk="1" latinLnBrk="0" hangingPunct="1">
                        <a:defRPr sz="1800" kern="1200">
                          <a:solidFill>
                            <a:schemeClr val="tx1"/>
                          </a:solidFill>
                          <a:latin typeface="Helvetica"/>
                          <a:ea typeface="Helvetica"/>
                          <a:cs typeface="Helvetica"/>
                        </a:defRPr>
                      </a:lvl6pPr>
                      <a:lvl7pPr marL="2743200" algn="l" defTabSz="457200" rtl="0" eaLnBrk="1" latinLnBrk="0" hangingPunct="1">
                        <a:defRPr sz="1800" kern="1200">
                          <a:solidFill>
                            <a:schemeClr val="tx1"/>
                          </a:solidFill>
                          <a:latin typeface="Helvetica"/>
                          <a:ea typeface="Helvetica"/>
                          <a:cs typeface="Helvetica"/>
                        </a:defRPr>
                      </a:lvl7pPr>
                      <a:lvl8pPr marL="3200400" algn="l" defTabSz="457200" rtl="0" eaLnBrk="1" latinLnBrk="0" hangingPunct="1">
                        <a:defRPr sz="1800" kern="1200">
                          <a:solidFill>
                            <a:schemeClr val="tx1"/>
                          </a:solidFill>
                          <a:latin typeface="Helvetica"/>
                          <a:ea typeface="Helvetica"/>
                          <a:cs typeface="Helvetica"/>
                        </a:defRPr>
                      </a:lvl8pPr>
                      <a:lvl9pPr marL="3657600" algn="l" defTabSz="457200" rtl="0" eaLnBrk="1" latinLnBrk="0" hangingPunct="1">
                        <a:defRPr sz="1800" kern="1200">
                          <a:solidFill>
                            <a:schemeClr val="tx1"/>
                          </a:solidFill>
                          <a:latin typeface="Helvetica"/>
                          <a:ea typeface="Helvetica"/>
                          <a:cs typeface="Helvetica"/>
                        </a:defRPr>
                      </a:lvl9pPr>
                    </a:lstStyle>
                    <a:p>
                      <a:pPr algn="l"/>
                      <a:r>
                        <a:rPr lang="en-US" sz="1600" dirty="0"/>
                        <a:t>512/3072</a:t>
                      </a:r>
                      <a:endParaRPr lang="en-US" sz="1600" dirty="0">
                        <a:latin typeface="Calibri" panose="020F0502020204030204" pitchFamily="34" charset="0"/>
                        <a:cs typeface="Calibri" panose="020F0502020204030204" pitchFamily="34" charset="0"/>
                      </a:endParaRPr>
                    </a:p>
                  </a:txBody>
                  <a:tcPr marL="67165" marR="0" marT="67165" marB="67165"/>
                </a:tc>
                <a:tc>
                  <a:txBody>
                    <a:bodyPr/>
                    <a:lstStyle>
                      <a:lvl1pPr marL="0" algn="l" defTabSz="457200" rtl="0" eaLnBrk="1" latinLnBrk="0" hangingPunct="1">
                        <a:defRPr sz="1800" kern="1200">
                          <a:solidFill>
                            <a:schemeClr val="tx1"/>
                          </a:solidFill>
                          <a:latin typeface="Helvetica"/>
                          <a:ea typeface="Helvetica"/>
                          <a:cs typeface="Helvetica"/>
                        </a:defRPr>
                      </a:lvl1pPr>
                      <a:lvl2pPr marL="457200" algn="l" defTabSz="457200" rtl="0" eaLnBrk="1" latinLnBrk="0" hangingPunct="1">
                        <a:defRPr sz="1800" kern="1200">
                          <a:solidFill>
                            <a:schemeClr val="tx1"/>
                          </a:solidFill>
                          <a:latin typeface="Helvetica"/>
                          <a:ea typeface="Helvetica"/>
                          <a:cs typeface="Helvetica"/>
                        </a:defRPr>
                      </a:lvl2pPr>
                      <a:lvl3pPr marL="914400" algn="l" defTabSz="457200" rtl="0" eaLnBrk="1" latinLnBrk="0" hangingPunct="1">
                        <a:defRPr sz="1800" kern="1200">
                          <a:solidFill>
                            <a:schemeClr val="tx1"/>
                          </a:solidFill>
                          <a:latin typeface="Helvetica"/>
                          <a:ea typeface="Helvetica"/>
                          <a:cs typeface="Helvetica"/>
                        </a:defRPr>
                      </a:lvl3pPr>
                      <a:lvl4pPr marL="1371600" algn="l" defTabSz="457200" rtl="0" eaLnBrk="1" latinLnBrk="0" hangingPunct="1">
                        <a:defRPr sz="1800" kern="1200">
                          <a:solidFill>
                            <a:schemeClr val="tx1"/>
                          </a:solidFill>
                          <a:latin typeface="Helvetica"/>
                          <a:ea typeface="Helvetica"/>
                          <a:cs typeface="Helvetica"/>
                        </a:defRPr>
                      </a:lvl4pPr>
                      <a:lvl5pPr marL="1828800" algn="l" defTabSz="457200" rtl="0" eaLnBrk="1" latinLnBrk="0" hangingPunct="1">
                        <a:defRPr sz="1800" kern="1200">
                          <a:solidFill>
                            <a:schemeClr val="tx1"/>
                          </a:solidFill>
                          <a:latin typeface="Helvetica"/>
                          <a:ea typeface="Helvetica"/>
                          <a:cs typeface="Helvetica"/>
                        </a:defRPr>
                      </a:lvl5pPr>
                      <a:lvl6pPr marL="2286000" algn="l" defTabSz="457200" rtl="0" eaLnBrk="1" latinLnBrk="0" hangingPunct="1">
                        <a:defRPr sz="1800" kern="1200">
                          <a:solidFill>
                            <a:schemeClr val="tx1"/>
                          </a:solidFill>
                          <a:latin typeface="Helvetica"/>
                          <a:ea typeface="Helvetica"/>
                          <a:cs typeface="Helvetica"/>
                        </a:defRPr>
                      </a:lvl6pPr>
                      <a:lvl7pPr marL="2743200" algn="l" defTabSz="457200" rtl="0" eaLnBrk="1" latinLnBrk="0" hangingPunct="1">
                        <a:defRPr sz="1800" kern="1200">
                          <a:solidFill>
                            <a:schemeClr val="tx1"/>
                          </a:solidFill>
                          <a:latin typeface="Helvetica"/>
                          <a:ea typeface="Helvetica"/>
                          <a:cs typeface="Helvetica"/>
                        </a:defRPr>
                      </a:lvl7pPr>
                      <a:lvl8pPr marL="3200400" algn="l" defTabSz="457200" rtl="0" eaLnBrk="1" latinLnBrk="0" hangingPunct="1">
                        <a:defRPr sz="1800" kern="1200">
                          <a:solidFill>
                            <a:schemeClr val="tx1"/>
                          </a:solidFill>
                          <a:latin typeface="Helvetica"/>
                          <a:ea typeface="Helvetica"/>
                          <a:cs typeface="Helvetica"/>
                        </a:defRPr>
                      </a:lvl8pPr>
                      <a:lvl9pPr marL="3657600" algn="l" defTabSz="457200" rtl="0" eaLnBrk="1" latinLnBrk="0" hangingPunct="1">
                        <a:defRPr sz="1800" kern="1200">
                          <a:solidFill>
                            <a:schemeClr val="tx1"/>
                          </a:solidFill>
                          <a:latin typeface="Helvetica"/>
                          <a:ea typeface="Helvetica"/>
                          <a:cs typeface="Helvetica"/>
                        </a:defRPr>
                      </a:lvl9pPr>
                    </a:lstStyle>
                    <a:p>
                      <a:pPr algn="l"/>
                      <a:r>
                        <a:rPr lang="en-US" sz="1600" dirty="0"/>
                        <a:t>2.6 TB</a:t>
                      </a:r>
                      <a:endParaRPr lang="en-US" sz="1600" dirty="0">
                        <a:solidFill>
                          <a:schemeClr val="bg2"/>
                        </a:solidFill>
                        <a:latin typeface="Calibri" panose="020F0502020204030204" pitchFamily="34" charset="0"/>
                        <a:cs typeface="Calibri" panose="020F0502020204030204" pitchFamily="34" charset="0"/>
                      </a:endParaRPr>
                    </a:p>
                  </a:txBody>
                  <a:tcPr marL="67165" marR="0" marT="67165" marB="67165"/>
                </a:tc>
                <a:tc>
                  <a:txBody>
                    <a:bodyPr/>
                    <a:lstStyle>
                      <a:lvl1pPr marL="0" algn="l" defTabSz="457200" rtl="0" eaLnBrk="1" latinLnBrk="0" hangingPunct="1">
                        <a:defRPr sz="1800" kern="1200">
                          <a:solidFill>
                            <a:schemeClr val="tx1"/>
                          </a:solidFill>
                          <a:latin typeface="Helvetica"/>
                          <a:ea typeface="Helvetica"/>
                          <a:cs typeface="Helvetica"/>
                        </a:defRPr>
                      </a:lvl1pPr>
                      <a:lvl2pPr marL="457200" algn="l" defTabSz="457200" rtl="0" eaLnBrk="1" latinLnBrk="0" hangingPunct="1">
                        <a:defRPr sz="1800" kern="1200">
                          <a:solidFill>
                            <a:schemeClr val="tx1"/>
                          </a:solidFill>
                          <a:latin typeface="Helvetica"/>
                          <a:ea typeface="Helvetica"/>
                          <a:cs typeface="Helvetica"/>
                        </a:defRPr>
                      </a:lvl2pPr>
                      <a:lvl3pPr marL="914400" algn="l" defTabSz="457200" rtl="0" eaLnBrk="1" latinLnBrk="0" hangingPunct="1">
                        <a:defRPr sz="1800" kern="1200">
                          <a:solidFill>
                            <a:schemeClr val="tx1"/>
                          </a:solidFill>
                          <a:latin typeface="Helvetica"/>
                          <a:ea typeface="Helvetica"/>
                          <a:cs typeface="Helvetica"/>
                        </a:defRPr>
                      </a:lvl3pPr>
                      <a:lvl4pPr marL="1371600" algn="l" defTabSz="457200" rtl="0" eaLnBrk="1" latinLnBrk="0" hangingPunct="1">
                        <a:defRPr sz="1800" kern="1200">
                          <a:solidFill>
                            <a:schemeClr val="tx1"/>
                          </a:solidFill>
                          <a:latin typeface="Helvetica"/>
                          <a:ea typeface="Helvetica"/>
                          <a:cs typeface="Helvetica"/>
                        </a:defRPr>
                      </a:lvl4pPr>
                      <a:lvl5pPr marL="1828800" algn="l" defTabSz="457200" rtl="0" eaLnBrk="1" latinLnBrk="0" hangingPunct="1">
                        <a:defRPr sz="1800" kern="1200">
                          <a:solidFill>
                            <a:schemeClr val="tx1"/>
                          </a:solidFill>
                          <a:latin typeface="Helvetica"/>
                          <a:ea typeface="Helvetica"/>
                          <a:cs typeface="Helvetica"/>
                        </a:defRPr>
                      </a:lvl5pPr>
                      <a:lvl6pPr marL="2286000" algn="l" defTabSz="457200" rtl="0" eaLnBrk="1" latinLnBrk="0" hangingPunct="1">
                        <a:defRPr sz="1800" kern="1200">
                          <a:solidFill>
                            <a:schemeClr val="tx1"/>
                          </a:solidFill>
                          <a:latin typeface="Helvetica"/>
                          <a:ea typeface="Helvetica"/>
                          <a:cs typeface="Helvetica"/>
                        </a:defRPr>
                      </a:lvl6pPr>
                      <a:lvl7pPr marL="2743200" algn="l" defTabSz="457200" rtl="0" eaLnBrk="1" latinLnBrk="0" hangingPunct="1">
                        <a:defRPr sz="1800" kern="1200">
                          <a:solidFill>
                            <a:schemeClr val="tx1"/>
                          </a:solidFill>
                          <a:latin typeface="Helvetica"/>
                          <a:ea typeface="Helvetica"/>
                          <a:cs typeface="Helvetica"/>
                        </a:defRPr>
                      </a:lvl7pPr>
                      <a:lvl8pPr marL="3200400" algn="l" defTabSz="457200" rtl="0" eaLnBrk="1" latinLnBrk="0" hangingPunct="1">
                        <a:defRPr sz="1800" kern="1200">
                          <a:solidFill>
                            <a:schemeClr val="tx1"/>
                          </a:solidFill>
                          <a:latin typeface="Helvetica"/>
                          <a:ea typeface="Helvetica"/>
                          <a:cs typeface="Helvetica"/>
                        </a:defRPr>
                      </a:lvl8pPr>
                      <a:lvl9pPr marL="3657600" algn="l" defTabSz="457200" rtl="0" eaLnBrk="1" latinLnBrk="0" hangingPunct="1">
                        <a:defRPr sz="1800" kern="1200">
                          <a:solidFill>
                            <a:schemeClr val="tx1"/>
                          </a:solidFill>
                          <a:latin typeface="Helvetica"/>
                          <a:ea typeface="Helvetica"/>
                          <a:cs typeface="Helvetica"/>
                        </a:defRPr>
                      </a:lvl9pPr>
                    </a:lstStyle>
                    <a:p>
                      <a:pPr algn="l"/>
                      <a:r>
                        <a:rPr lang="en-US" sz="1600" dirty="0"/>
                        <a:t>~2 TB/sec</a:t>
                      </a:r>
                      <a:endParaRPr lang="en-US" sz="1600" dirty="0">
                        <a:solidFill>
                          <a:schemeClr val="bg2"/>
                        </a:solidFill>
                        <a:latin typeface="Calibri" panose="020F0502020204030204" pitchFamily="34" charset="0"/>
                        <a:cs typeface="Calibri" panose="020F0502020204030204" pitchFamily="34" charset="0"/>
                      </a:endParaRPr>
                    </a:p>
                  </a:txBody>
                  <a:tcPr marL="67165" marR="0" marT="67165" marB="67165"/>
                </a:tc>
                <a:extLst>
                  <a:ext uri="{0D108BD9-81ED-4DB2-BD59-A6C34878D82A}">
                    <a16:rowId xmlns:a16="http://schemas.microsoft.com/office/drawing/2014/main" val="2995863405"/>
                  </a:ext>
                </a:extLst>
              </a:tr>
              <a:tr h="359905">
                <a:tc>
                  <a:txBody>
                    <a:bodyPr/>
                    <a:lstStyle>
                      <a:lvl1pPr marL="0" algn="l" defTabSz="457200" rtl="0" eaLnBrk="1" latinLnBrk="0" hangingPunct="1">
                        <a:defRPr sz="1800" kern="1200">
                          <a:solidFill>
                            <a:schemeClr val="tx1"/>
                          </a:solidFill>
                          <a:latin typeface="Helvetica"/>
                          <a:ea typeface="Helvetica"/>
                          <a:cs typeface="Helvetica"/>
                        </a:defRPr>
                      </a:lvl1pPr>
                      <a:lvl2pPr marL="457200" algn="l" defTabSz="457200" rtl="0" eaLnBrk="1" latinLnBrk="0" hangingPunct="1">
                        <a:defRPr sz="1800" kern="1200">
                          <a:solidFill>
                            <a:schemeClr val="tx1"/>
                          </a:solidFill>
                          <a:latin typeface="Helvetica"/>
                          <a:ea typeface="Helvetica"/>
                          <a:cs typeface="Helvetica"/>
                        </a:defRPr>
                      </a:lvl2pPr>
                      <a:lvl3pPr marL="914400" algn="l" defTabSz="457200" rtl="0" eaLnBrk="1" latinLnBrk="0" hangingPunct="1">
                        <a:defRPr sz="1800" kern="1200">
                          <a:solidFill>
                            <a:schemeClr val="tx1"/>
                          </a:solidFill>
                          <a:latin typeface="Helvetica"/>
                          <a:ea typeface="Helvetica"/>
                          <a:cs typeface="Helvetica"/>
                        </a:defRPr>
                      </a:lvl3pPr>
                      <a:lvl4pPr marL="1371600" algn="l" defTabSz="457200" rtl="0" eaLnBrk="1" latinLnBrk="0" hangingPunct="1">
                        <a:defRPr sz="1800" kern="1200">
                          <a:solidFill>
                            <a:schemeClr val="tx1"/>
                          </a:solidFill>
                          <a:latin typeface="Helvetica"/>
                          <a:ea typeface="Helvetica"/>
                          <a:cs typeface="Helvetica"/>
                        </a:defRPr>
                      </a:lvl4pPr>
                      <a:lvl5pPr marL="1828800" algn="l" defTabSz="457200" rtl="0" eaLnBrk="1" latinLnBrk="0" hangingPunct="1">
                        <a:defRPr sz="1800" kern="1200">
                          <a:solidFill>
                            <a:schemeClr val="tx1"/>
                          </a:solidFill>
                          <a:latin typeface="Helvetica"/>
                          <a:ea typeface="Helvetica"/>
                          <a:cs typeface="Helvetica"/>
                        </a:defRPr>
                      </a:lvl5pPr>
                      <a:lvl6pPr marL="2286000" algn="l" defTabSz="457200" rtl="0" eaLnBrk="1" latinLnBrk="0" hangingPunct="1">
                        <a:defRPr sz="1800" kern="1200">
                          <a:solidFill>
                            <a:schemeClr val="tx1"/>
                          </a:solidFill>
                          <a:latin typeface="Helvetica"/>
                          <a:ea typeface="Helvetica"/>
                          <a:cs typeface="Helvetica"/>
                        </a:defRPr>
                      </a:lvl6pPr>
                      <a:lvl7pPr marL="2743200" algn="l" defTabSz="457200" rtl="0" eaLnBrk="1" latinLnBrk="0" hangingPunct="1">
                        <a:defRPr sz="1800" kern="1200">
                          <a:solidFill>
                            <a:schemeClr val="tx1"/>
                          </a:solidFill>
                          <a:latin typeface="Helvetica"/>
                          <a:ea typeface="Helvetica"/>
                          <a:cs typeface="Helvetica"/>
                        </a:defRPr>
                      </a:lvl7pPr>
                      <a:lvl8pPr marL="3200400" algn="l" defTabSz="457200" rtl="0" eaLnBrk="1" latinLnBrk="0" hangingPunct="1">
                        <a:defRPr sz="1800" kern="1200">
                          <a:solidFill>
                            <a:schemeClr val="tx1"/>
                          </a:solidFill>
                          <a:latin typeface="Helvetica"/>
                          <a:ea typeface="Helvetica"/>
                          <a:cs typeface="Helvetica"/>
                        </a:defRPr>
                      </a:lvl8pPr>
                      <a:lvl9pPr marL="3657600" algn="l" defTabSz="457200" rtl="0" eaLnBrk="1" latinLnBrk="0" hangingPunct="1">
                        <a:defRPr sz="1800" kern="1200">
                          <a:solidFill>
                            <a:schemeClr val="tx1"/>
                          </a:solidFill>
                          <a:latin typeface="Helvetica"/>
                          <a:ea typeface="Helvetica"/>
                          <a:cs typeface="Helvetica"/>
                        </a:defRPr>
                      </a:lvl9pPr>
                    </a:lstStyle>
                    <a:p>
                      <a:pPr algn="l"/>
                      <a:r>
                        <a:rPr lang="en-US" sz="1600" dirty="0"/>
                        <a:t>XGC</a:t>
                      </a:r>
                      <a:endParaRPr lang="en-US" sz="1600" dirty="0">
                        <a:solidFill>
                          <a:schemeClr val="bg2"/>
                        </a:solidFill>
                        <a:latin typeface="Calibri" panose="020F0502020204030204" pitchFamily="34" charset="0"/>
                        <a:cs typeface="Calibri" panose="020F0502020204030204" pitchFamily="34" charset="0"/>
                      </a:endParaRPr>
                    </a:p>
                  </a:txBody>
                  <a:tcPr marL="67165" marR="0" marT="67165" marB="67165"/>
                </a:tc>
                <a:tc>
                  <a:txBody>
                    <a:bodyPr/>
                    <a:lstStyle>
                      <a:lvl1pPr marL="0" algn="l" defTabSz="457200" rtl="0" eaLnBrk="1" latinLnBrk="0" hangingPunct="1">
                        <a:defRPr sz="1800" kern="1200">
                          <a:solidFill>
                            <a:schemeClr val="tx1"/>
                          </a:solidFill>
                          <a:latin typeface="Helvetica"/>
                          <a:ea typeface="Helvetica"/>
                          <a:cs typeface="Helvetica"/>
                        </a:defRPr>
                      </a:lvl1pPr>
                      <a:lvl2pPr marL="457200" algn="l" defTabSz="457200" rtl="0" eaLnBrk="1" latinLnBrk="0" hangingPunct="1">
                        <a:defRPr sz="1800" kern="1200">
                          <a:solidFill>
                            <a:schemeClr val="tx1"/>
                          </a:solidFill>
                          <a:latin typeface="Helvetica"/>
                          <a:ea typeface="Helvetica"/>
                          <a:cs typeface="Helvetica"/>
                        </a:defRPr>
                      </a:lvl2pPr>
                      <a:lvl3pPr marL="914400" algn="l" defTabSz="457200" rtl="0" eaLnBrk="1" latinLnBrk="0" hangingPunct="1">
                        <a:defRPr sz="1800" kern="1200">
                          <a:solidFill>
                            <a:schemeClr val="tx1"/>
                          </a:solidFill>
                          <a:latin typeface="Helvetica"/>
                          <a:ea typeface="Helvetica"/>
                          <a:cs typeface="Helvetica"/>
                        </a:defRPr>
                      </a:lvl3pPr>
                      <a:lvl4pPr marL="1371600" algn="l" defTabSz="457200" rtl="0" eaLnBrk="1" latinLnBrk="0" hangingPunct="1">
                        <a:defRPr sz="1800" kern="1200">
                          <a:solidFill>
                            <a:schemeClr val="tx1"/>
                          </a:solidFill>
                          <a:latin typeface="Helvetica"/>
                          <a:ea typeface="Helvetica"/>
                          <a:cs typeface="Helvetica"/>
                        </a:defRPr>
                      </a:lvl4pPr>
                      <a:lvl5pPr marL="1828800" algn="l" defTabSz="457200" rtl="0" eaLnBrk="1" latinLnBrk="0" hangingPunct="1">
                        <a:defRPr sz="1800" kern="1200">
                          <a:solidFill>
                            <a:schemeClr val="tx1"/>
                          </a:solidFill>
                          <a:latin typeface="Helvetica"/>
                          <a:ea typeface="Helvetica"/>
                          <a:cs typeface="Helvetica"/>
                        </a:defRPr>
                      </a:lvl5pPr>
                      <a:lvl6pPr marL="2286000" algn="l" defTabSz="457200" rtl="0" eaLnBrk="1" latinLnBrk="0" hangingPunct="1">
                        <a:defRPr sz="1800" kern="1200">
                          <a:solidFill>
                            <a:schemeClr val="tx1"/>
                          </a:solidFill>
                          <a:latin typeface="Helvetica"/>
                          <a:ea typeface="Helvetica"/>
                          <a:cs typeface="Helvetica"/>
                        </a:defRPr>
                      </a:lvl6pPr>
                      <a:lvl7pPr marL="2743200" algn="l" defTabSz="457200" rtl="0" eaLnBrk="1" latinLnBrk="0" hangingPunct="1">
                        <a:defRPr sz="1800" kern="1200">
                          <a:solidFill>
                            <a:schemeClr val="tx1"/>
                          </a:solidFill>
                          <a:latin typeface="Helvetica"/>
                          <a:ea typeface="Helvetica"/>
                          <a:cs typeface="Helvetica"/>
                        </a:defRPr>
                      </a:lvl7pPr>
                      <a:lvl8pPr marL="3200400" algn="l" defTabSz="457200" rtl="0" eaLnBrk="1" latinLnBrk="0" hangingPunct="1">
                        <a:defRPr sz="1800" kern="1200">
                          <a:solidFill>
                            <a:schemeClr val="tx1"/>
                          </a:solidFill>
                          <a:latin typeface="Helvetica"/>
                          <a:ea typeface="Helvetica"/>
                          <a:cs typeface="Helvetica"/>
                        </a:defRPr>
                      </a:lvl8pPr>
                      <a:lvl9pPr marL="3657600" algn="l" defTabSz="457200" rtl="0" eaLnBrk="1" latinLnBrk="0" hangingPunct="1">
                        <a:defRPr sz="1800" kern="1200">
                          <a:solidFill>
                            <a:schemeClr val="tx1"/>
                          </a:solidFill>
                          <a:latin typeface="Helvetica"/>
                          <a:ea typeface="Helvetica"/>
                          <a:cs typeface="Helvetica"/>
                        </a:defRPr>
                      </a:lvl9pPr>
                    </a:lstStyle>
                    <a:p>
                      <a:pPr algn="l"/>
                      <a:r>
                        <a:rPr lang="en-US" sz="1600" dirty="0"/>
                        <a:t>512/3072</a:t>
                      </a:r>
                      <a:endParaRPr lang="en-US" sz="1600" dirty="0">
                        <a:latin typeface="Calibri" panose="020F0502020204030204" pitchFamily="34" charset="0"/>
                        <a:cs typeface="Calibri" panose="020F0502020204030204" pitchFamily="34" charset="0"/>
                      </a:endParaRPr>
                    </a:p>
                  </a:txBody>
                  <a:tcPr marL="67165" marR="0" marT="67165" marB="67165"/>
                </a:tc>
                <a:tc>
                  <a:txBody>
                    <a:bodyPr/>
                    <a:lstStyle>
                      <a:lvl1pPr marL="0" algn="l" defTabSz="457200" rtl="0" eaLnBrk="1" latinLnBrk="0" hangingPunct="1">
                        <a:defRPr sz="1800" kern="1200">
                          <a:solidFill>
                            <a:schemeClr val="tx1"/>
                          </a:solidFill>
                          <a:latin typeface="Helvetica"/>
                          <a:ea typeface="Helvetica"/>
                          <a:cs typeface="Helvetica"/>
                        </a:defRPr>
                      </a:lvl1pPr>
                      <a:lvl2pPr marL="457200" algn="l" defTabSz="457200" rtl="0" eaLnBrk="1" latinLnBrk="0" hangingPunct="1">
                        <a:defRPr sz="1800" kern="1200">
                          <a:solidFill>
                            <a:schemeClr val="tx1"/>
                          </a:solidFill>
                          <a:latin typeface="Helvetica"/>
                          <a:ea typeface="Helvetica"/>
                          <a:cs typeface="Helvetica"/>
                        </a:defRPr>
                      </a:lvl2pPr>
                      <a:lvl3pPr marL="914400" algn="l" defTabSz="457200" rtl="0" eaLnBrk="1" latinLnBrk="0" hangingPunct="1">
                        <a:defRPr sz="1800" kern="1200">
                          <a:solidFill>
                            <a:schemeClr val="tx1"/>
                          </a:solidFill>
                          <a:latin typeface="Helvetica"/>
                          <a:ea typeface="Helvetica"/>
                          <a:cs typeface="Helvetica"/>
                        </a:defRPr>
                      </a:lvl3pPr>
                      <a:lvl4pPr marL="1371600" algn="l" defTabSz="457200" rtl="0" eaLnBrk="1" latinLnBrk="0" hangingPunct="1">
                        <a:defRPr sz="1800" kern="1200">
                          <a:solidFill>
                            <a:schemeClr val="tx1"/>
                          </a:solidFill>
                          <a:latin typeface="Helvetica"/>
                          <a:ea typeface="Helvetica"/>
                          <a:cs typeface="Helvetica"/>
                        </a:defRPr>
                      </a:lvl4pPr>
                      <a:lvl5pPr marL="1828800" algn="l" defTabSz="457200" rtl="0" eaLnBrk="1" latinLnBrk="0" hangingPunct="1">
                        <a:defRPr sz="1800" kern="1200">
                          <a:solidFill>
                            <a:schemeClr val="tx1"/>
                          </a:solidFill>
                          <a:latin typeface="Helvetica"/>
                          <a:ea typeface="Helvetica"/>
                          <a:cs typeface="Helvetica"/>
                        </a:defRPr>
                      </a:lvl5pPr>
                      <a:lvl6pPr marL="2286000" algn="l" defTabSz="457200" rtl="0" eaLnBrk="1" latinLnBrk="0" hangingPunct="1">
                        <a:defRPr sz="1800" kern="1200">
                          <a:solidFill>
                            <a:schemeClr val="tx1"/>
                          </a:solidFill>
                          <a:latin typeface="Helvetica"/>
                          <a:ea typeface="Helvetica"/>
                          <a:cs typeface="Helvetica"/>
                        </a:defRPr>
                      </a:lvl6pPr>
                      <a:lvl7pPr marL="2743200" algn="l" defTabSz="457200" rtl="0" eaLnBrk="1" latinLnBrk="0" hangingPunct="1">
                        <a:defRPr sz="1800" kern="1200">
                          <a:solidFill>
                            <a:schemeClr val="tx1"/>
                          </a:solidFill>
                          <a:latin typeface="Helvetica"/>
                          <a:ea typeface="Helvetica"/>
                          <a:cs typeface="Helvetica"/>
                        </a:defRPr>
                      </a:lvl7pPr>
                      <a:lvl8pPr marL="3200400" algn="l" defTabSz="457200" rtl="0" eaLnBrk="1" latinLnBrk="0" hangingPunct="1">
                        <a:defRPr sz="1800" kern="1200">
                          <a:solidFill>
                            <a:schemeClr val="tx1"/>
                          </a:solidFill>
                          <a:latin typeface="Helvetica"/>
                          <a:ea typeface="Helvetica"/>
                          <a:cs typeface="Helvetica"/>
                        </a:defRPr>
                      </a:lvl8pPr>
                      <a:lvl9pPr marL="3657600" algn="l" defTabSz="457200" rtl="0" eaLnBrk="1" latinLnBrk="0" hangingPunct="1">
                        <a:defRPr sz="1800" kern="1200">
                          <a:solidFill>
                            <a:schemeClr val="tx1"/>
                          </a:solidFill>
                          <a:latin typeface="Helvetica"/>
                          <a:ea typeface="Helvetica"/>
                          <a:cs typeface="Helvetica"/>
                        </a:defRPr>
                      </a:lvl9pPr>
                    </a:lstStyle>
                    <a:p>
                      <a:pPr algn="l"/>
                      <a:r>
                        <a:rPr lang="en-US" sz="1600" dirty="0"/>
                        <a:t>64 TB</a:t>
                      </a:r>
                      <a:endParaRPr lang="en-US" sz="1600" dirty="0">
                        <a:solidFill>
                          <a:schemeClr val="bg2"/>
                        </a:solidFill>
                        <a:latin typeface="Calibri" panose="020F0502020204030204" pitchFamily="34" charset="0"/>
                        <a:cs typeface="Calibri" panose="020F0502020204030204" pitchFamily="34" charset="0"/>
                      </a:endParaRPr>
                    </a:p>
                  </a:txBody>
                  <a:tcPr marL="67165" marR="0" marT="67165" marB="67165"/>
                </a:tc>
                <a:tc>
                  <a:txBody>
                    <a:bodyPr/>
                    <a:lstStyle>
                      <a:lvl1pPr marL="0" algn="l" defTabSz="457200" rtl="0" eaLnBrk="1" latinLnBrk="0" hangingPunct="1">
                        <a:defRPr sz="1800" kern="1200">
                          <a:solidFill>
                            <a:schemeClr val="tx1"/>
                          </a:solidFill>
                          <a:latin typeface="Helvetica"/>
                          <a:ea typeface="Helvetica"/>
                          <a:cs typeface="Helvetica"/>
                        </a:defRPr>
                      </a:lvl1pPr>
                      <a:lvl2pPr marL="457200" algn="l" defTabSz="457200" rtl="0" eaLnBrk="1" latinLnBrk="0" hangingPunct="1">
                        <a:defRPr sz="1800" kern="1200">
                          <a:solidFill>
                            <a:schemeClr val="tx1"/>
                          </a:solidFill>
                          <a:latin typeface="Helvetica"/>
                          <a:ea typeface="Helvetica"/>
                          <a:cs typeface="Helvetica"/>
                        </a:defRPr>
                      </a:lvl2pPr>
                      <a:lvl3pPr marL="914400" algn="l" defTabSz="457200" rtl="0" eaLnBrk="1" latinLnBrk="0" hangingPunct="1">
                        <a:defRPr sz="1800" kern="1200">
                          <a:solidFill>
                            <a:schemeClr val="tx1"/>
                          </a:solidFill>
                          <a:latin typeface="Helvetica"/>
                          <a:ea typeface="Helvetica"/>
                          <a:cs typeface="Helvetica"/>
                        </a:defRPr>
                      </a:lvl3pPr>
                      <a:lvl4pPr marL="1371600" algn="l" defTabSz="457200" rtl="0" eaLnBrk="1" latinLnBrk="0" hangingPunct="1">
                        <a:defRPr sz="1800" kern="1200">
                          <a:solidFill>
                            <a:schemeClr val="tx1"/>
                          </a:solidFill>
                          <a:latin typeface="Helvetica"/>
                          <a:ea typeface="Helvetica"/>
                          <a:cs typeface="Helvetica"/>
                        </a:defRPr>
                      </a:lvl4pPr>
                      <a:lvl5pPr marL="1828800" algn="l" defTabSz="457200" rtl="0" eaLnBrk="1" latinLnBrk="0" hangingPunct="1">
                        <a:defRPr sz="1800" kern="1200">
                          <a:solidFill>
                            <a:schemeClr val="tx1"/>
                          </a:solidFill>
                          <a:latin typeface="Helvetica"/>
                          <a:ea typeface="Helvetica"/>
                          <a:cs typeface="Helvetica"/>
                        </a:defRPr>
                      </a:lvl5pPr>
                      <a:lvl6pPr marL="2286000" algn="l" defTabSz="457200" rtl="0" eaLnBrk="1" latinLnBrk="0" hangingPunct="1">
                        <a:defRPr sz="1800" kern="1200">
                          <a:solidFill>
                            <a:schemeClr val="tx1"/>
                          </a:solidFill>
                          <a:latin typeface="Helvetica"/>
                          <a:ea typeface="Helvetica"/>
                          <a:cs typeface="Helvetica"/>
                        </a:defRPr>
                      </a:lvl6pPr>
                      <a:lvl7pPr marL="2743200" algn="l" defTabSz="457200" rtl="0" eaLnBrk="1" latinLnBrk="0" hangingPunct="1">
                        <a:defRPr sz="1800" kern="1200">
                          <a:solidFill>
                            <a:schemeClr val="tx1"/>
                          </a:solidFill>
                          <a:latin typeface="Helvetica"/>
                          <a:ea typeface="Helvetica"/>
                          <a:cs typeface="Helvetica"/>
                        </a:defRPr>
                      </a:lvl7pPr>
                      <a:lvl8pPr marL="3200400" algn="l" defTabSz="457200" rtl="0" eaLnBrk="1" latinLnBrk="0" hangingPunct="1">
                        <a:defRPr sz="1800" kern="1200">
                          <a:solidFill>
                            <a:schemeClr val="tx1"/>
                          </a:solidFill>
                          <a:latin typeface="Helvetica"/>
                          <a:ea typeface="Helvetica"/>
                          <a:cs typeface="Helvetica"/>
                        </a:defRPr>
                      </a:lvl8pPr>
                      <a:lvl9pPr marL="3657600" algn="l" defTabSz="457200" rtl="0" eaLnBrk="1" latinLnBrk="0" hangingPunct="1">
                        <a:defRPr sz="1800" kern="1200">
                          <a:solidFill>
                            <a:schemeClr val="tx1"/>
                          </a:solidFill>
                          <a:latin typeface="Helvetica"/>
                          <a:ea typeface="Helvetica"/>
                          <a:cs typeface="Helvetica"/>
                        </a:defRPr>
                      </a:lvl9pPr>
                    </a:lstStyle>
                    <a:p>
                      <a:pPr algn="l"/>
                      <a:r>
                        <a:rPr lang="en-US" sz="1600" dirty="0"/>
                        <a:t>1.2 TB/sec</a:t>
                      </a:r>
                      <a:endParaRPr lang="en-US" sz="1600" dirty="0">
                        <a:solidFill>
                          <a:schemeClr val="bg2"/>
                        </a:solidFill>
                        <a:latin typeface="Calibri" panose="020F0502020204030204" pitchFamily="34" charset="0"/>
                        <a:cs typeface="Calibri" panose="020F0502020204030204" pitchFamily="34" charset="0"/>
                      </a:endParaRPr>
                    </a:p>
                  </a:txBody>
                  <a:tcPr marL="67165" marR="0" marT="67165" marB="67165"/>
                </a:tc>
                <a:extLst>
                  <a:ext uri="{0D108BD9-81ED-4DB2-BD59-A6C34878D82A}">
                    <a16:rowId xmlns:a16="http://schemas.microsoft.com/office/drawing/2014/main" val="1566559206"/>
                  </a:ext>
                </a:extLst>
              </a:tr>
              <a:tr h="359905">
                <a:tc>
                  <a:txBody>
                    <a:bodyPr/>
                    <a:lstStyle>
                      <a:lvl1pPr marL="0" algn="l" defTabSz="457200" rtl="0" eaLnBrk="1" latinLnBrk="0" hangingPunct="1">
                        <a:defRPr sz="1800" kern="1200">
                          <a:solidFill>
                            <a:schemeClr val="tx1"/>
                          </a:solidFill>
                          <a:latin typeface="Helvetica"/>
                          <a:ea typeface="Helvetica"/>
                          <a:cs typeface="Helvetica"/>
                        </a:defRPr>
                      </a:lvl1pPr>
                      <a:lvl2pPr marL="457200" algn="l" defTabSz="457200" rtl="0" eaLnBrk="1" latinLnBrk="0" hangingPunct="1">
                        <a:defRPr sz="1800" kern="1200">
                          <a:solidFill>
                            <a:schemeClr val="tx1"/>
                          </a:solidFill>
                          <a:latin typeface="Helvetica"/>
                          <a:ea typeface="Helvetica"/>
                          <a:cs typeface="Helvetica"/>
                        </a:defRPr>
                      </a:lvl2pPr>
                      <a:lvl3pPr marL="914400" algn="l" defTabSz="457200" rtl="0" eaLnBrk="1" latinLnBrk="0" hangingPunct="1">
                        <a:defRPr sz="1800" kern="1200">
                          <a:solidFill>
                            <a:schemeClr val="tx1"/>
                          </a:solidFill>
                          <a:latin typeface="Helvetica"/>
                          <a:ea typeface="Helvetica"/>
                          <a:cs typeface="Helvetica"/>
                        </a:defRPr>
                      </a:lvl3pPr>
                      <a:lvl4pPr marL="1371600" algn="l" defTabSz="457200" rtl="0" eaLnBrk="1" latinLnBrk="0" hangingPunct="1">
                        <a:defRPr sz="1800" kern="1200">
                          <a:solidFill>
                            <a:schemeClr val="tx1"/>
                          </a:solidFill>
                          <a:latin typeface="Helvetica"/>
                          <a:ea typeface="Helvetica"/>
                          <a:cs typeface="Helvetica"/>
                        </a:defRPr>
                      </a:lvl4pPr>
                      <a:lvl5pPr marL="1828800" algn="l" defTabSz="457200" rtl="0" eaLnBrk="1" latinLnBrk="0" hangingPunct="1">
                        <a:defRPr sz="1800" kern="1200">
                          <a:solidFill>
                            <a:schemeClr val="tx1"/>
                          </a:solidFill>
                          <a:latin typeface="Helvetica"/>
                          <a:ea typeface="Helvetica"/>
                          <a:cs typeface="Helvetica"/>
                        </a:defRPr>
                      </a:lvl5pPr>
                      <a:lvl6pPr marL="2286000" algn="l" defTabSz="457200" rtl="0" eaLnBrk="1" latinLnBrk="0" hangingPunct="1">
                        <a:defRPr sz="1800" kern="1200">
                          <a:solidFill>
                            <a:schemeClr val="tx1"/>
                          </a:solidFill>
                          <a:latin typeface="Helvetica"/>
                          <a:ea typeface="Helvetica"/>
                          <a:cs typeface="Helvetica"/>
                        </a:defRPr>
                      </a:lvl6pPr>
                      <a:lvl7pPr marL="2743200" algn="l" defTabSz="457200" rtl="0" eaLnBrk="1" latinLnBrk="0" hangingPunct="1">
                        <a:defRPr sz="1800" kern="1200">
                          <a:solidFill>
                            <a:schemeClr val="tx1"/>
                          </a:solidFill>
                          <a:latin typeface="Helvetica"/>
                          <a:ea typeface="Helvetica"/>
                          <a:cs typeface="Helvetica"/>
                        </a:defRPr>
                      </a:lvl7pPr>
                      <a:lvl8pPr marL="3200400" algn="l" defTabSz="457200" rtl="0" eaLnBrk="1" latinLnBrk="0" hangingPunct="1">
                        <a:defRPr sz="1800" kern="1200">
                          <a:solidFill>
                            <a:schemeClr val="tx1"/>
                          </a:solidFill>
                          <a:latin typeface="Helvetica"/>
                          <a:ea typeface="Helvetica"/>
                          <a:cs typeface="Helvetica"/>
                        </a:defRPr>
                      </a:lvl8pPr>
                      <a:lvl9pPr marL="3657600" algn="l" defTabSz="457200" rtl="0" eaLnBrk="1" latinLnBrk="0" hangingPunct="1">
                        <a:defRPr sz="1800" kern="1200">
                          <a:solidFill>
                            <a:schemeClr val="tx1"/>
                          </a:solidFill>
                          <a:latin typeface="Helvetica"/>
                          <a:ea typeface="Helvetica"/>
                          <a:cs typeface="Helvetica"/>
                        </a:defRPr>
                      </a:lvl9pPr>
                    </a:lstStyle>
                    <a:p>
                      <a:pPr algn="l"/>
                      <a:r>
                        <a:rPr lang="en-US" sz="1600" dirty="0"/>
                        <a:t>LAMMPS</a:t>
                      </a:r>
                      <a:endParaRPr lang="en-US" sz="1600" dirty="0">
                        <a:solidFill>
                          <a:schemeClr val="bg2"/>
                        </a:solidFill>
                        <a:latin typeface="Calibri" panose="020F0502020204030204" pitchFamily="34" charset="0"/>
                        <a:cs typeface="Calibri" panose="020F0502020204030204" pitchFamily="34" charset="0"/>
                      </a:endParaRPr>
                    </a:p>
                  </a:txBody>
                  <a:tcPr marL="67165" marR="0" marT="67165" marB="67165"/>
                </a:tc>
                <a:tc>
                  <a:txBody>
                    <a:bodyPr/>
                    <a:lstStyle>
                      <a:lvl1pPr marL="0" algn="l" defTabSz="457200" rtl="0" eaLnBrk="1" latinLnBrk="0" hangingPunct="1">
                        <a:defRPr sz="1800" kern="1200">
                          <a:solidFill>
                            <a:schemeClr val="tx1"/>
                          </a:solidFill>
                          <a:latin typeface="Helvetica"/>
                          <a:ea typeface="Helvetica"/>
                          <a:cs typeface="Helvetica"/>
                        </a:defRPr>
                      </a:lvl1pPr>
                      <a:lvl2pPr marL="457200" algn="l" defTabSz="457200" rtl="0" eaLnBrk="1" latinLnBrk="0" hangingPunct="1">
                        <a:defRPr sz="1800" kern="1200">
                          <a:solidFill>
                            <a:schemeClr val="tx1"/>
                          </a:solidFill>
                          <a:latin typeface="Helvetica"/>
                          <a:ea typeface="Helvetica"/>
                          <a:cs typeface="Helvetica"/>
                        </a:defRPr>
                      </a:lvl2pPr>
                      <a:lvl3pPr marL="914400" algn="l" defTabSz="457200" rtl="0" eaLnBrk="1" latinLnBrk="0" hangingPunct="1">
                        <a:defRPr sz="1800" kern="1200">
                          <a:solidFill>
                            <a:schemeClr val="tx1"/>
                          </a:solidFill>
                          <a:latin typeface="Helvetica"/>
                          <a:ea typeface="Helvetica"/>
                          <a:cs typeface="Helvetica"/>
                        </a:defRPr>
                      </a:lvl3pPr>
                      <a:lvl4pPr marL="1371600" algn="l" defTabSz="457200" rtl="0" eaLnBrk="1" latinLnBrk="0" hangingPunct="1">
                        <a:defRPr sz="1800" kern="1200">
                          <a:solidFill>
                            <a:schemeClr val="tx1"/>
                          </a:solidFill>
                          <a:latin typeface="Helvetica"/>
                          <a:ea typeface="Helvetica"/>
                          <a:cs typeface="Helvetica"/>
                        </a:defRPr>
                      </a:lvl4pPr>
                      <a:lvl5pPr marL="1828800" algn="l" defTabSz="457200" rtl="0" eaLnBrk="1" latinLnBrk="0" hangingPunct="1">
                        <a:defRPr sz="1800" kern="1200">
                          <a:solidFill>
                            <a:schemeClr val="tx1"/>
                          </a:solidFill>
                          <a:latin typeface="Helvetica"/>
                          <a:ea typeface="Helvetica"/>
                          <a:cs typeface="Helvetica"/>
                        </a:defRPr>
                      </a:lvl5pPr>
                      <a:lvl6pPr marL="2286000" algn="l" defTabSz="457200" rtl="0" eaLnBrk="1" latinLnBrk="0" hangingPunct="1">
                        <a:defRPr sz="1800" kern="1200">
                          <a:solidFill>
                            <a:schemeClr val="tx1"/>
                          </a:solidFill>
                          <a:latin typeface="Helvetica"/>
                          <a:ea typeface="Helvetica"/>
                          <a:cs typeface="Helvetica"/>
                        </a:defRPr>
                      </a:lvl6pPr>
                      <a:lvl7pPr marL="2743200" algn="l" defTabSz="457200" rtl="0" eaLnBrk="1" latinLnBrk="0" hangingPunct="1">
                        <a:defRPr sz="1800" kern="1200">
                          <a:solidFill>
                            <a:schemeClr val="tx1"/>
                          </a:solidFill>
                          <a:latin typeface="Helvetica"/>
                          <a:ea typeface="Helvetica"/>
                          <a:cs typeface="Helvetica"/>
                        </a:defRPr>
                      </a:lvl7pPr>
                      <a:lvl8pPr marL="3200400" algn="l" defTabSz="457200" rtl="0" eaLnBrk="1" latinLnBrk="0" hangingPunct="1">
                        <a:defRPr sz="1800" kern="1200">
                          <a:solidFill>
                            <a:schemeClr val="tx1"/>
                          </a:solidFill>
                          <a:latin typeface="Helvetica"/>
                          <a:ea typeface="Helvetica"/>
                          <a:cs typeface="Helvetica"/>
                        </a:defRPr>
                      </a:lvl8pPr>
                      <a:lvl9pPr marL="3657600" algn="l" defTabSz="457200" rtl="0" eaLnBrk="1" latinLnBrk="0" hangingPunct="1">
                        <a:defRPr sz="1800" kern="1200">
                          <a:solidFill>
                            <a:schemeClr val="tx1"/>
                          </a:solidFill>
                          <a:latin typeface="Helvetica"/>
                          <a:ea typeface="Helvetica"/>
                          <a:cs typeface="Helvetica"/>
                        </a:defRPr>
                      </a:lvl9pPr>
                    </a:lstStyle>
                    <a:p>
                      <a:pPr algn="l"/>
                      <a:r>
                        <a:rPr lang="en-US" sz="1600" dirty="0"/>
                        <a:t>512/3072</a:t>
                      </a:r>
                      <a:endParaRPr lang="en-US" sz="1600" dirty="0">
                        <a:latin typeface="Calibri" panose="020F0502020204030204" pitchFamily="34" charset="0"/>
                        <a:cs typeface="Calibri" panose="020F0502020204030204" pitchFamily="34" charset="0"/>
                      </a:endParaRPr>
                    </a:p>
                  </a:txBody>
                  <a:tcPr marL="67165" marR="0" marT="67165" marB="67165"/>
                </a:tc>
                <a:tc>
                  <a:txBody>
                    <a:bodyPr/>
                    <a:lstStyle>
                      <a:lvl1pPr marL="0" algn="l" defTabSz="457200" rtl="0" eaLnBrk="1" latinLnBrk="0" hangingPunct="1">
                        <a:defRPr sz="1800" kern="1200">
                          <a:solidFill>
                            <a:schemeClr val="tx1"/>
                          </a:solidFill>
                          <a:latin typeface="Helvetica"/>
                          <a:ea typeface="Helvetica"/>
                          <a:cs typeface="Helvetica"/>
                        </a:defRPr>
                      </a:lvl1pPr>
                      <a:lvl2pPr marL="457200" algn="l" defTabSz="457200" rtl="0" eaLnBrk="1" latinLnBrk="0" hangingPunct="1">
                        <a:defRPr sz="1800" kern="1200">
                          <a:solidFill>
                            <a:schemeClr val="tx1"/>
                          </a:solidFill>
                          <a:latin typeface="Helvetica"/>
                          <a:ea typeface="Helvetica"/>
                          <a:cs typeface="Helvetica"/>
                        </a:defRPr>
                      </a:lvl2pPr>
                      <a:lvl3pPr marL="914400" algn="l" defTabSz="457200" rtl="0" eaLnBrk="1" latinLnBrk="0" hangingPunct="1">
                        <a:defRPr sz="1800" kern="1200">
                          <a:solidFill>
                            <a:schemeClr val="tx1"/>
                          </a:solidFill>
                          <a:latin typeface="Helvetica"/>
                          <a:ea typeface="Helvetica"/>
                          <a:cs typeface="Helvetica"/>
                        </a:defRPr>
                      </a:lvl3pPr>
                      <a:lvl4pPr marL="1371600" algn="l" defTabSz="457200" rtl="0" eaLnBrk="1" latinLnBrk="0" hangingPunct="1">
                        <a:defRPr sz="1800" kern="1200">
                          <a:solidFill>
                            <a:schemeClr val="tx1"/>
                          </a:solidFill>
                          <a:latin typeface="Helvetica"/>
                          <a:ea typeface="Helvetica"/>
                          <a:cs typeface="Helvetica"/>
                        </a:defRPr>
                      </a:lvl4pPr>
                      <a:lvl5pPr marL="1828800" algn="l" defTabSz="457200" rtl="0" eaLnBrk="1" latinLnBrk="0" hangingPunct="1">
                        <a:defRPr sz="1800" kern="1200">
                          <a:solidFill>
                            <a:schemeClr val="tx1"/>
                          </a:solidFill>
                          <a:latin typeface="Helvetica"/>
                          <a:ea typeface="Helvetica"/>
                          <a:cs typeface="Helvetica"/>
                        </a:defRPr>
                      </a:lvl5pPr>
                      <a:lvl6pPr marL="2286000" algn="l" defTabSz="457200" rtl="0" eaLnBrk="1" latinLnBrk="0" hangingPunct="1">
                        <a:defRPr sz="1800" kern="1200">
                          <a:solidFill>
                            <a:schemeClr val="tx1"/>
                          </a:solidFill>
                          <a:latin typeface="Helvetica"/>
                          <a:ea typeface="Helvetica"/>
                          <a:cs typeface="Helvetica"/>
                        </a:defRPr>
                      </a:lvl6pPr>
                      <a:lvl7pPr marL="2743200" algn="l" defTabSz="457200" rtl="0" eaLnBrk="1" latinLnBrk="0" hangingPunct="1">
                        <a:defRPr sz="1800" kern="1200">
                          <a:solidFill>
                            <a:schemeClr val="tx1"/>
                          </a:solidFill>
                          <a:latin typeface="Helvetica"/>
                          <a:ea typeface="Helvetica"/>
                          <a:cs typeface="Helvetica"/>
                        </a:defRPr>
                      </a:lvl7pPr>
                      <a:lvl8pPr marL="3200400" algn="l" defTabSz="457200" rtl="0" eaLnBrk="1" latinLnBrk="0" hangingPunct="1">
                        <a:defRPr sz="1800" kern="1200">
                          <a:solidFill>
                            <a:schemeClr val="tx1"/>
                          </a:solidFill>
                          <a:latin typeface="Helvetica"/>
                          <a:ea typeface="Helvetica"/>
                          <a:cs typeface="Helvetica"/>
                        </a:defRPr>
                      </a:lvl8pPr>
                      <a:lvl9pPr marL="3657600" algn="l" defTabSz="457200" rtl="0" eaLnBrk="1" latinLnBrk="0" hangingPunct="1">
                        <a:defRPr sz="1800" kern="1200">
                          <a:solidFill>
                            <a:schemeClr val="tx1"/>
                          </a:solidFill>
                          <a:latin typeface="Helvetica"/>
                          <a:ea typeface="Helvetica"/>
                          <a:cs typeface="Helvetica"/>
                        </a:defRPr>
                      </a:lvl9pPr>
                    </a:lstStyle>
                    <a:p>
                      <a:pPr algn="l"/>
                      <a:r>
                        <a:rPr lang="en-US" sz="1600" dirty="0"/>
                        <a:t>457 GB</a:t>
                      </a:r>
                      <a:endParaRPr lang="en-US" sz="1600" dirty="0">
                        <a:solidFill>
                          <a:schemeClr val="bg2"/>
                        </a:solidFill>
                        <a:latin typeface="Calibri" panose="020F0502020204030204" pitchFamily="34" charset="0"/>
                        <a:cs typeface="Calibri" panose="020F0502020204030204" pitchFamily="34" charset="0"/>
                      </a:endParaRPr>
                    </a:p>
                  </a:txBody>
                  <a:tcPr marL="67165" marR="0" marT="67165" marB="67165"/>
                </a:tc>
                <a:tc>
                  <a:txBody>
                    <a:bodyPr/>
                    <a:lstStyle>
                      <a:lvl1pPr marL="0" algn="l" defTabSz="457200" rtl="0" eaLnBrk="1" latinLnBrk="0" hangingPunct="1">
                        <a:defRPr sz="1800" kern="1200">
                          <a:solidFill>
                            <a:schemeClr val="tx1"/>
                          </a:solidFill>
                          <a:latin typeface="Helvetica"/>
                          <a:ea typeface="Helvetica"/>
                          <a:cs typeface="Helvetica"/>
                        </a:defRPr>
                      </a:lvl1pPr>
                      <a:lvl2pPr marL="457200" algn="l" defTabSz="457200" rtl="0" eaLnBrk="1" latinLnBrk="0" hangingPunct="1">
                        <a:defRPr sz="1800" kern="1200">
                          <a:solidFill>
                            <a:schemeClr val="tx1"/>
                          </a:solidFill>
                          <a:latin typeface="Helvetica"/>
                          <a:ea typeface="Helvetica"/>
                          <a:cs typeface="Helvetica"/>
                        </a:defRPr>
                      </a:lvl2pPr>
                      <a:lvl3pPr marL="914400" algn="l" defTabSz="457200" rtl="0" eaLnBrk="1" latinLnBrk="0" hangingPunct="1">
                        <a:defRPr sz="1800" kern="1200">
                          <a:solidFill>
                            <a:schemeClr val="tx1"/>
                          </a:solidFill>
                          <a:latin typeface="Helvetica"/>
                          <a:ea typeface="Helvetica"/>
                          <a:cs typeface="Helvetica"/>
                        </a:defRPr>
                      </a:lvl3pPr>
                      <a:lvl4pPr marL="1371600" algn="l" defTabSz="457200" rtl="0" eaLnBrk="1" latinLnBrk="0" hangingPunct="1">
                        <a:defRPr sz="1800" kern="1200">
                          <a:solidFill>
                            <a:schemeClr val="tx1"/>
                          </a:solidFill>
                          <a:latin typeface="Helvetica"/>
                          <a:ea typeface="Helvetica"/>
                          <a:cs typeface="Helvetica"/>
                        </a:defRPr>
                      </a:lvl4pPr>
                      <a:lvl5pPr marL="1828800" algn="l" defTabSz="457200" rtl="0" eaLnBrk="1" latinLnBrk="0" hangingPunct="1">
                        <a:defRPr sz="1800" kern="1200">
                          <a:solidFill>
                            <a:schemeClr val="tx1"/>
                          </a:solidFill>
                          <a:latin typeface="Helvetica"/>
                          <a:ea typeface="Helvetica"/>
                          <a:cs typeface="Helvetica"/>
                        </a:defRPr>
                      </a:lvl5pPr>
                      <a:lvl6pPr marL="2286000" algn="l" defTabSz="457200" rtl="0" eaLnBrk="1" latinLnBrk="0" hangingPunct="1">
                        <a:defRPr sz="1800" kern="1200">
                          <a:solidFill>
                            <a:schemeClr val="tx1"/>
                          </a:solidFill>
                          <a:latin typeface="Helvetica"/>
                          <a:ea typeface="Helvetica"/>
                          <a:cs typeface="Helvetica"/>
                        </a:defRPr>
                      </a:lvl6pPr>
                      <a:lvl7pPr marL="2743200" algn="l" defTabSz="457200" rtl="0" eaLnBrk="1" latinLnBrk="0" hangingPunct="1">
                        <a:defRPr sz="1800" kern="1200">
                          <a:solidFill>
                            <a:schemeClr val="tx1"/>
                          </a:solidFill>
                          <a:latin typeface="Helvetica"/>
                          <a:ea typeface="Helvetica"/>
                          <a:cs typeface="Helvetica"/>
                        </a:defRPr>
                      </a:lvl7pPr>
                      <a:lvl8pPr marL="3200400" algn="l" defTabSz="457200" rtl="0" eaLnBrk="1" latinLnBrk="0" hangingPunct="1">
                        <a:defRPr sz="1800" kern="1200">
                          <a:solidFill>
                            <a:schemeClr val="tx1"/>
                          </a:solidFill>
                          <a:latin typeface="Helvetica"/>
                          <a:ea typeface="Helvetica"/>
                          <a:cs typeface="Helvetica"/>
                        </a:defRPr>
                      </a:lvl8pPr>
                      <a:lvl9pPr marL="3657600" algn="l" defTabSz="457200" rtl="0" eaLnBrk="1" latinLnBrk="0" hangingPunct="1">
                        <a:defRPr sz="1800" kern="1200">
                          <a:solidFill>
                            <a:schemeClr val="tx1"/>
                          </a:solidFill>
                          <a:latin typeface="Helvetica"/>
                          <a:ea typeface="Helvetica"/>
                          <a:cs typeface="Helvetica"/>
                        </a:defRPr>
                      </a:lvl9pPr>
                    </a:lstStyle>
                    <a:p>
                      <a:pPr algn="l"/>
                      <a:r>
                        <a:rPr lang="en-US" sz="1600" dirty="0"/>
                        <a:t>1 TB/sec</a:t>
                      </a:r>
                      <a:endParaRPr lang="en-US" sz="1600" dirty="0">
                        <a:solidFill>
                          <a:schemeClr val="bg2"/>
                        </a:solidFill>
                        <a:latin typeface="Calibri" panose="020F0502020204030204" pitchFamily="34" charset="0"/>
                        <a:cs typeface="Calibri" panose="020F0502020204030204" pitchFamily="34" charset="0"/>
                      </a:endParaRPr>
                    </a:p>
                  </a:txBody>
                  <a:tcPr marL="67165" marR="0" marT="67165" marB="67165"/>
                </a:tc>
                <a:extLst>
                  <a:ext uri="{0D108BD9-81ED-4DB2-BD59-A6C34878D82A}">
                    <a16:rowId xmlns:a16="http://schemas.microsoft.com/office/drawing/2014/main" val="326304884"/>
                  </a:ext>
                </a:extLst>
              </a:tr>
            </a:tbl>
          </a:graphicData>
        </a:graphic>
      </p:graphicFrame>
      <p:sp>
        <p:nvSpPr>
          <p:cNvPr id="12" name="TextBox 11">
            <a:extLst>
              <a:ext uri="{FF2B5EF4-FFF2-40B4-BE49-F238E27FC236}">
                <a16:creationId xmlns:a16="http://schemas.microsoft.com/office/drawing/2014/main" id="{C0BC8A12-1751-E204-D656-27FC6E1F8C28}"/>
              </a:ext>
            </a:extLst>
          </p:cNvPr>
          <p:cNvSpPr txBox="1"/>
          <p:nvPr/>
        </p:nvSpPr>
        <p:spPr>
          <a:xfrm>
            <a:off x="8744239" y="1254625"/>
            <a:ext cx="2308645" cy="430887"/>
          </a:xfrm>
          <a:prstGeom prst="rect">
            <a:avLst/>
          </a:prstGeom>
          <a:noFill/>
        </p:spPr>
        <p:txBody>
          <a:bodyPr wrap="none" rtlCol="0">
            <a:spAutoFit/>
          </a:bodyPr>
          <a:lstStyle/>
          <a:p>
            <a:r>
              <a:rPr lang="en-US" sz="2200" dirty="0">
                <a:solidFill>
                  <a:schemeClr val="bg1"/>
                </a:solidFill>
                <a:latin typeface="Calibri" panose="020F0502020204030204" pitchFamily="34" charset="0"/>
                <a:cs typeface="Calibri" panose="020F0502020204030204" pitchFamily="34" charset="0"/>
              </a:rPr>
              <a:t>ADIOS on Frontier</a:t>
            </a:r>
          </a:p>
        </p:txBody>
      </p:sp>
      <p:sp>
        <p:nvSpPr>
          <p:cNvPr id="21" name="TextBox 20">
            <a:extLst>
              <a:ext uri="{FF2B5EF4-FFF2-40B4-BE49-F238E27FC236}">
                <a16:creationId xmlns:a16="http://schemas.microsoft.com/office/drawing/2014/main" id="{E2891D12-BDD5-D658-3B52-E9BAAF9A2497}"/>
              </a:ext>
            </a:extLst>
          </p:cNvPr>
          <p:cNvSpPr txBox="1"/>
          <p:nvPr/>
        </p:nvSpPr>
        <p:spPr>
          <a:xfrm>
            <a:off x="8550958" y="3742844"/>
            <a:ext cx="3408861"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GPU compression rates are higher than I/O bandwidth</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Note: on a single CPU, MGARD’s compression rate is ~0.4GB/s and ZFP is ~2GB/s, which are slower than I/O bandwidth</a:t>
            </a:r>
          </a:p>
        </p:txBody>
      </p:sp>
      <p:sp>
        <p:nvSpPr>
          <p:cNvPr id="22" name="TextBox 21">
            <a:extLst>
              <a:ext uri="{FF2B5EF4-FFF2-40B4-BE49-F238E27FC236}">
                <a16:creationId xmlns:a16="http://schemas.microsoft.com/office/drawing/2014/main" id="{4D2D7056-7D0E-84C1-45D3-97B3F410D3DF}"/>
              </a:ext>
            </a:extLst>
          </p:cNvPr>
          <p:cNvSpPr txBox="1"/>
          <p:nvPr/>
        </p:nvSpPr>
        <p:spPr>
          <a:xfrm>
            <a:off x="608779" y="1949731"/>
            <a:ext cx="1300356" cy="769441"/>
          </a:xfrm>
          <a:prstGeom prst="rect">
            <a:avLst/>
          </a:prstGeom>
          <a:noFill/>
        </p:spPr>
        <p:txBody>
          <a:bodyPr wrap="none" rtlCol="0">
            <a:spAutoFit/>
          </a:bodyPr>
          <a:lstStyle/>
          <a:p>
            <a:pPr algn="ctr"/>
            <a:r>
              <a:rPr lang="en-US" sz="2200" dirty="0">
                <a:solidFill>
                  <a:srgbClr val="7030A0"/>
                </a:solidFill>
                <a:latin typeface="Calibri" panose="020F0502020204030204" pitchFamily="34" charset="0"/>
                <a:cs typeface="Calibri" panose="020F0502020204030204" pitchFamily="34" charset="0"/>
              </a:rPr>
              <a:t>ADIOS on</a:t>
            </a:r>
          </a:p>
          <a:p>
            <a:pPr algn="ctr"/>
            <a:r>
              <a:rPr lang="en-US" sz="2200" dirty="0">
                <a:solidFill>
                  <a:srgbClr val="7030A0"/>
                </a:solidFill>
                <a:latin typeface="Calibri" panose="020F0502020204030204" pitchFamily="34" charset="0"/>
                <a:cs typeface="Calibri" panose="020F0502020204030204" pitchFamily="34" charset="0"/>
              </a:rPr>
              <a:t>Summit</a:t>
            </a:r>
          </a:p>
        </p:txBody>
      </p:sp>
      <p:pic>
        <p:nvPicPr>
          <p:cNvPr id="25" name="Picture 24" descr="A comparison of a graph and a chart&#10;&#10;Description automatically generated">
            <a:extLst>
              <a:ext uri="{FF2B5EF4-FFF2-40B4-BE49-F238E27FC236}">
                <a16:creationId xmlns:a16="http://schemas.microsoft.com/office/drawing/2014/main" id="{DBE2FADE-699D-D55C-97FD-FF589D61766F}"/>
              </a:ext>
            </a:extLst>
          </p:cNvPr>
          <p:cNvPicPr>
            <a:picLocks noChangeAspect="1"/>
          </p:cNvPicPr>
          <p:nvPr/>
        </p:nvPicPr>
        <p:blipFill rotWithShape="1">
          <a:blip r:embed="rId4"/>
          <a:srcRect r="55789"/>
          <a:stretch/>
        </p:blipFill>
        <p:spPr>
          <a:xfrm>
            <a:off x="429768" y="3657667"/>
            <a:ext cx="3784423" cy="2960408"/>
          </a:xfrm>
          <a:prstGeom prst="rect">
            <a:avLst/>
          </a:prstGeom>
        </p:spPr>
      </p:pic>
      <p:pic>
        <p:nvPicPr>
          <p:cNvPr id="26" name="Picture 25" descr="A comparison of a graph and a chart&#10;&#10;Description automatically generated">
            <a:extLst>
              <a:ext uri="{FF2B5EF4-FFF2-40B4-BE49-F238E27FC236}">
                <a16:creationId xmlns:a16="http://schemas.microsoft.com/office/drawing/2014/main" id="{0130911B-13C5-7A50-A8B3-52DE1F57A781}"/>
              </a:ext>
            </a:extLst>
          </p:cNvPr>
          <p:cNvPicPr>
            <a:picLocks noChangeAspect="1"/>
          </p:cNvPicPr>
          <p:nvPr/>
        </p:nvPicPr>
        <p:blipFill rotWithShape="1">
          <a:blip r:embed="rId4"/>
          <a:srcRect l="51410"/>
          <a:stretch/>
        </p:blipFill>
        <p:spPr>
          <a:xfrm>
            <a:off x="4302928" y="3657667"/>
            <a:ext cx="4159293" cy="2960408"/>
          </a:xfrm>
          <a:prstGeom prst="rect">
            <a:avLst/>
          </a:prstGeom>
        </p:spPr>
      </p:pic>
    </p:spTree>
    <p:extLst>
      <p:ext uri="{BB962C8B-B14F-4D97-AF65-F5344CB8AC3E}">
        <p14:creationId xmlns:p14="http://schemas.microsoft.com/office/powerpoint/2010/main" val="3463645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8CCED-CBFC-57EF-DB0F-FB1D6C2B72CB}"/>
              </a:ext>
            </a:extLst>
          </p:cNvPr>
          <p:cNvSpPr>
            <a:spLocks noGrp="1"/>
          </p:cNvSpPr>
          <p:nvPr>
            <p:ph type="title"/>
          </p:nvPr>
        </p:nvSpPr>
        <p:spPr/>
        <p:txBody>
          <a:bodyPr/>
          <a:lstStyle/>
          <a:p>
            <a:r>
              <a:rPr lang="en-US" b="1" dirty="0">
                <a:solidFill>
                  <a:schemeClr val="tx1"/>
                </a:solidFill>
              </a:rPr>
              <a:t>GPU compression pipeline optimization</a:t>
            </a:r>
          </a:p>
        </p:txBody>
      </p:sp>
      <p:sp>
        <p:nvSpPr>
          <p:cNvPr id="3" name="Content Placeholder 2">
            <a:extLst>
              <a:ext uri="{FF2B5EF4-FFF2-40B4-BE49-F238E27FC236}">
                <a16:creationId xmlns:a16="http://schemas.microsoft.com/office/drawing/2014/main" id="{465E53EB-826E-8C85-A4F3-8A3E812CA542}"/>
              </a:ext>
            </a:extLst>
          </p:cNvPr>
          <p:cNvSpPr>
            <a:spLocks noGrp="1"/>
          </p:cNvSpPr>
          <p:nvPr>
            <p:ph idx="1"/>
          </p:nvPr>
        </p:nvSpPr>
        <p:spPr/>
        <p:txBody>
          <a:bodyPr/>
          <a:lstStyle/>
          <a:p>
            <a:r>
              <a:rPr lang="en-US" dirty="0"/>
              <a:t>Highly efficient pipeline for compression on GPUs </a:t>
            </a:r>
          </a:p>
          <a:p>
            <a:pPr lvl="1"/>
            <a:r>
              <a:rPr lang="en-US" dirty="0"/>
              <a:t>Reducing &gt;90% data movement overhead</a:t>
            </a:r>
          </a:p>
          <a:p>
            <a:pPr lvl="1"/>
            <a:r>
              <a:rPr lang="en-US" dirty="0"/>
              <a:t>Minimizing other memory operation overhead</a:t>
            </a:r>
          </a:p>
        </p:txBody>
      </p:sp>
      <p:pic>
        <p:nvPicPr>
          <p:cNvPr id="7" name="Picture 6" descr="A screenshot of a computer&#10;&#10;Description automatically generated">
            <a:extLst>
              <a:ext uri="{FF2B5EF4-FFF2-40B4-BE49-F238E27FC236}">
                <a16:creationId xmlns:a16="http://schemas.microsoft.com/office/drawing/2014/main" id="{E637D9C0-AB2C-E24B-74CD-DCA0AD120FA9}"/>
              </a:ext>
            </a:extLst>
          </p:cNvPr>
          <p:cNvPicPr>
            <a:picLocks noChangeAspect="1"/>
          </p:cNvPicPr>
          <p:nvPr/>
        </p:nvPicPr>
        <p:blipFill>
          <a:blip r:embed="rId2"/>
          <a:stretch>
            <a:fillRect/>
          </a:stretch>
        </p:blipFill>
        <p:spPr>
          <a:xfrm>
            <a:off x="1148800" y="4407427"/>
            <a:ext cx="10087047" cy="1698241"/>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2F6DB147-F019-BE93-9B22-4B85C7CA9E2F}"/>
              </a:ext>
            </a:extLst>
          </p:cNvPr>
          <p:cNvPicPr>
            <a:picLocks noChangeAspect="1"/>
          </p:cNvPicPr>
          <p:nvPr/>
        </p:nvPicPr>
        <p:blipFill>
          <a:blip r:embed="rId3"/>
          <a:stretch>
            <a:fillRect/>
          </a:stretch>
        </p:blipFill>
        <p:spPr>
          <a:xfrm>
            <a:off x="1148799" y="2615964"/>
            <a:ext cx="10087047" cy="1718406"/>
          </a:xfrm>
          <a:prstGeom prst="rect">
            <a:avLst/>
          </a:prstGeom>
        </p:spPr>
      </p:pic>
    </p:spTree>
    <p:extLst>
      <p:ext uri="{BB962C8B-B14F-4D97-AF65-F5344CB8AC3E}">
        <p14:creationId xmlns:p14="http://schemas.microsoft.com/office/powerpoint/2010/main" val="1911883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8936F-9045-474D-14D5-99E67A3531E6}"/>
              </a:ext>
            </a:extLst>
          </p:cNvPr>
          <p:cNvSpPr>
            <a:spLocks noGrp="1"/>
          </p:cNvSpPr>
          <p:nvPr>
            <p:ph type="title"/>
          </p:nvPr>
        </p:nvSpPr>
        <p:spPr/>
        <p:txBody>
          <a:bodyPr/>
          <a:lstStyle/>
          <a:p>
            <a:r>
              <a:rPr lang="en-US" b="1" dirty="0">
                <a:solidFill>
                  <a:schemeClr val="tx1"/>
                </a:solidFill>
              </a:rPr>
              <a:t>Fully optimized compressions accelerate I/O operations</a:t>
            </a:r>
          </a:p>
        </p:txBody>
      </p:sp>
      <p:sp>
        <p:nvSpPr>
          <p:cNvPr id="3" name="Content Placeholder 2">
            <a:extLst>
              <a:ext uri="{FF2B5EF4-FFF2-40B4-BE49-F238E27FC236}">
                <a16:creationId xmlns:a16="http://schemas.microsoft.com/office/drawing/2014/main" id="{DB75E0EB-EFA1-5821-857B-3059C749A60A}"/>
              </a:ext>
            </a:extLst>
          </p:cNvPr>
          <p:cNvSpPr>
            <a:spLocks noGrp="1"/>
          </p:cNvSpPr>
          <p:nvPr>
            <p:ph idx="1"/>
          </p:nvPr>
        </p:nvSpPr>
        <p:spPr/>
        <p:txBody>
          <a:bodyPr/>
          <a:lstStyle/>
          <a:p>
            <a:r>
              <a:rPr lang="en-US" altLang="zh-CN" dirty="0"/>
              <a:t>End-to-end</a:t>
            </a:r>
            <a:r>
              <a:rPr lang="zh-CN" altLang="en-US" dirty="0"/>
              <a:t> </a:t>
            </a:r>
            <a:r>
              <a:rPr lang="en-US" altLang="zh-CN" dirty="0"/>
              <a:t>I/O</a:t>
            </a:r>
            <a:r>
              <a:rPr lang="zh-CN" altLang="en-US" dirty="0"/>
              <a:t> </a:t>
            </a:r>
            <a:r>
              <a:rPr lang="en-US" altLang="zh-CN" dirty="0"/>
              <a:t>time</a:t>
            </a:r>
            <a:r>
              <a:rPr lang="zh-CN" altLang="en-US" dirty="0"/>
              <a:t> </a:t>
            </a:r>
            <a:r>
              <a:rPr lang="en-US" altLang="zh-CN" dirty="0"/>
              <a:t>with</a:t>
            </a:r>
            <a:r>
              <a:rPr lang="zh-CN" altLang="en-US" dirty="0"/>
              <a:t> </a:t>
            </a:r>
            <a:r>
              <a:rPr lang="en-US" altLang="zh-CN" dirty="0"/>
              <a:t>compression/decompression</a:t>
            </a:r>
          </a:p>
          <a:p>
            <a:pPr lvl="1"/>
            <a:r>
              <a:rPr lang="en-US" altLang="zh-CN" sz="2200" dirty="0"/>
              <a:t>NYX</a:t>
            </a:r>
            <a:r>
              <a:rPr lang="zh-CN" altLang="en-US" sz="2200" dirty="0"/>
              <a:t> </a:t>
            </a:r>
            <a:r>
              <a:rPr lang="en-US" altLang="zh-CN" sz="2200" dirty="0"/>
              <a:t>data</a:t>
            </a:r>
            <a:r>
              <a:rPr lang="zh-CN" altLang="en-US" sz="2200" dirty="0"/>
              <a:t> </a:t>
            </a:r>
            <a:r>
              <a:rPr lang="en-US" altLang="zh-CN" sz="2200" dirty="0"/>
              <a:t>on</a:t>
            </a:r>
            <a:r>
              <a:rPr lang="zh-CN" altLang="en-US" sz="2200" dirty="0"/>
              <a:t> </a:t>
            </a:r>
            <a:r>
              <a:rPr lang="en-US" altLang="zh-CN" sz="2200" dirty="0"/>
              <a:t>Summit</a:t>
            </a:r>
            <a:r>
              <a:rPr lang="zh-CN" altLang="en-US" sz="2200" dirty="0"/>
              <a:t> </a:t>
            </a:r>
            <a:r>
              <a:rPr lang="en-US" altLang="zh-CN" sz="2200" dirty="0"/>
              <a:t>nodes</a:t>
            </a:r>
            <a:r>
              <a:rPr lang="zh-CN" altLang="en-US" sz="2200" dirty="0"/>
              <a:t> </a:t>
            </a:r>
            <a:r>
              <a:rPr lang="en-US" altLang="zh-CN" sz="2200" dirty="0"/>
              <a:t>(6</a:t>
            </a:r>
            <a:r>
              <a:rPr lang="zh-CN" altLang="en-US" sz="2200" dirty="0"/>
              <a:t> </a:t>
            </a:r>
            <a:r>
              <a:rPr lang="en-US" altLang="zh-CN" sz="2200" dirty="0"/>
              <a:t>V100</a:t>
            </a:r>
            <a:r>
              <a:rPr lang="zh-CN" altLang="en-US" sz="2200" dirty="0"/>
              <a:t> </a:t>
            </a:r>
            <a:r>
              <a:rPr lang="en-US" altLang="zh-CN" sz="2200" dirty="0"/>
              <a:t>GPUs/node)</a:t>
            </a:r>
          </a:p>
          <a:p>
            <a:pPr lvl="1"/>
            <a:r>
              <a:rPr lang="en-US" altLang="zh-CN" sz="2200" dirty="0"/>
              <a:t>15</a:t>
            </a:r>
            <a:r>
              <a:rPr lang="zh-CN" altLang="en-US" sz="2200" dirty="0"/>
              <a:t> </a:t>
            </a:r>
            <a:r>
              <a:rPr lang="en-US" altLang="zh-CN" sz="2200" dirty="0"/>
              <a:t>GB</a:t>
            </a:r>
            <a:r>
              <a:rPr lang="zh-CN" altLang="en-US" sz="2200" dirty="0"/>
              <a:t> </a:t>
            </a:r>
            <a:r>
              <a:rPr lang="en-US" altLang="zh-CN" sz="2200" dirty="0"/>
              <a:t>per</a:t>
            </a:r>
            <a:r>
              <a:rPr lang="zh-CN" altLang="en-US" sz="2200" dirty="0"/>
              <a:t> </a:t>
            </a:r>
            <a:r>
              <a:rPr lang="en-US" altLang="zh-CN" sz="2200" dirty="0"/>
              <a:t>GPU,</a:t>
            </a:r>
            <a:r>
              <a:rPr lang="zh-CN" altLang="en-US" sz="2200" dirty="0"/>
              <a:t> </a:t>
            </a:r>
            <a:r>
              <a:rPr lang="en-US" altLang="zh-CN" sz="2200" dirty="0"/>
              <a:t>using</a:t>
            </a:r>
            <a:r>
              <a:rPr lang="zh-CN" altLang="en-US" sz="2200" dirty="0"/>
              <a:t> </a:t>
            </a:r>
            <a:r>
              <a:rPr lang="en-US" altLang="zh-CN" sz="2200" dirty="0"/>
              <a:t>a</a:t>
            </a:r>
            <a:r>
              <a:rPr lang="zh-CN" altLang="en-US" sz="2200" dirty="0"/>
              <a:t> </a:t>
            </a:r>
            <a:r>
              <a:rPr lang="en-US" altLang="zh-CN" sz="2200" dirty="0"/>
              <a:t>relative</a:t>
            </a:r>
            <a:r>
              <a:rPr lang="zh-CN" altLang="en-US" sz="2200" dirty="0"/>
              <a:t> </a:t>
            </a:r>
            <a:r>
              <a:rPr lang="en-US" altLang="zh-CN" sz="2200" dirty="0"/>
              <a:t>L</a:t>
            </a:r>
            <a:r>
              <a:rPr lang="en-US" altLang="zh-CN" sz="2200" baseline="30000" dirty="0"/>
              <a:t>2</a:t>
            </a:r>
            <a:r>
              <a:rPr lang="zh-CN" altLang="en-US" sz="2200" dirty="0"/>
              <a:t> </a:t>
            </a:r>
            <a:r>
              <a:rPr lang="en-US" altLang="zh-CN" sz="2200" dirty="0"/>
              <a:t>error</a:t>
            </a:r>
            <a:r>
              <a:rPr lang="zh-CN" altLang="en-US" sz="2200" dirty="0"/>
              <a:t> </a:t>
            </a:r>
            <a:r>
              <a:rPr lang="en-US" altLang="zh-CN" sz="2200" dirty="0"/>
              <a:t>bound</a:t>
            </a:r>
            <a:r>
              <a:rPr lang="zh-CN" altLang="en-US" sz="2200" dirty="0"/>
              <a:t> </a:t>
            </a:r>
            <a:r>
              <a:rPr lang="en-US" altLang="zh-CN" sz="2200" dirty="0"/>
              <a:t>of</a:t>
            </a:r>
            <a:r>
              <a:rPr lang="zh-CN" altLang="en-US" sz="2200" dirty="0"/>
              <a:t>  </a:t>
            </a:r>
            <a:r>
              <a:rPr lang="en-US" altLang="zh-CN" sz="2200" dirty="0"/>
              <a:t>1e-3</a:t>
            </a:r>
            <a:endParaRPr lang="en-US" sz="2200" dirty="0"/>
          </a:p>
        </p:txBody>
      </p:sp>
      <p:pic>
        <p:nvPicPr>
          <p:cNvPr id="6" name="Picture 5" descr="A graph of different colors and numbers&#10;&#10;Description automatically generated">
            <a:extLst>
              <a:ext uri="{FF2B5EF4-FFF2-40B4-BE49-F238E27FC236}">
                <a16:creationId xmlns:a16="http://schemas.microsoft.com/office/drawing/2014/main" id="{83685BCA-D0EC-260B-27E0-2FDAA4B6868C}"/>
              </a:ext>
            </a:extLst>
          </p:cNvPr>
          <p:cNvPicPr>
            <a:picLocks noChangeAspect="1"/>
          </p:cNvPicPr>
          <p:nvPr/>
        </p:nvPicPr>
        <p:blipFill>
          <a:blip r:embed="rId2"/>
          <a:stretch>
            <a:fillRect/>
          </a:stretch>
        </p:blipFill>
        <p:spPr>
          <a:xfrm>
            <a:off x="755446" y="2429701"/>
            <a:ext cx="8214488" cy="4016725"/>
          </a:xfrm>
          <a:prstGeom prst="rect">
            <a:avLst/>
          </a:prstGeom>
        </p:spPr>
      </p:pic>
      <p:sp>
        <p:nvSpPr>
          <p:cNvPr id="7" name="TextBox 6">
            <a:extLst>
              <a:ext uri="{FF2B5EF4-FFF2-40B4-BE49-F238E27FC236}">
                <a16:creationId xmlns:a16="http://schemas.microsoft.com/office/drawing/2014/main" id="{DADBAE97-0160-4715-E4EA-8C89022EA879}"/>
              </a:ext>
            </a:extLst>
          </p:cNvPr>
          <p:cNvSpPr txBox="1"/>
          <p:nvPr/>
        </p:nvSpPr>
        <p:spPr>
          <a:xfrm>
            <a:off x="8969934" y="1167047"/>
            <a:ext cx="3053064" cy="3170099"/>
          </a:xfrm>
          <a:prstGeom prst="rect">
            <a:avLst/>
          </a:prstGeom>
          <a:noFill/>
        </p:spPr>
        <p:txBody>
          <a:bodyPr wrap="square" rtlCol="0">
            <a:spAutoFit/>
          </a:bodyPr>
          <a:lstStyle/>
          <a:p>
            <a:r>
              <a:rPr lang="en-US" altLang="zh-CN" sz="2400" b="1" dirty="0">
                <a:solidFill>
                  <a:srgbClr val="FF0000"/>
                </a:solidFill>
                <a:latin typeface="Calibri" panose="020F0502020204030204" pitchFamily="34" charset="0"/>
                <a:cs typeface="Calibri" panose="020F0502020204030204" pitchFamily="34" charset="0"/>
              </a:rPr>
              <a:t>Final</a:t>
            </a:r>
            <a:r>
              <a:rPr lang="zh-CN" altLang="en-US" sz="2400" b="1" dirty="0">
                <a:solidFill>
                  <a:srgbClr val="FF0000"/>
                </a:solidFill>
                <a:latin typeface="Calibri" panose="020F0502020204030204" pitchFamily="34" charset="0"/>
                <a:cs typeface="Calibri" panose="020F0502020204030204" pitchFamily="34" charset="0"/>
              </a:rPr>
              <a:t> </a:t>
            </a:r>
            <a:r>
              <a:rPr lang="en-US" altLang="zh-CN" sz="2400" b="1" dirty="0">
                <a:solidFill>
                  <a:srgbClr val="FF0000"/>
                </a:solidFill>
                <a:latin typeface="Calibri" panose="020F0502020204030204" pitchFamily="34" charset="0"/>
                <a:cs typeface="Calibri" panose="020F0502020204030204" pitchFamily="34" charset="0"/>
              </a:rPr>
              <a:t>thoughts:</a:t>
            </a:r>
            <a:r>
              <a:rPr lang="zh-CN" altLang="en-US" sz="2400" b="1" dirty="0">
                <a:solidFill>
                  <a:srgbClr val="FF0000"/>
                </a:solidFill>
                <a:latin typeface="Calibri" panose="020F0502020204030204" pitchFamily="34" charset="0"/>
                <a:cs typeface="Calibri" panose="020F0502020204030204" pitchFamily="34" charset="0"/>
              </a:rPr>
              <a:t> </a:t>
            </a:r>
            <a:endParaRPr lang="en-US" altLang="zh-CN" sz="2400" b="1" u="sng" dirty="0">
              <a:solidFill>
                <a:srgbClr val="FF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200" dirty="0">
                <a:solidFill>
                  <a:srgbClr val="FF0000"/>
                </a:solidFill>
                <a:latin typeface="Calibri" panose="020F0502020204030204" pitchFamily="34" charset="0"/>
                <a:cs typeface="Calibri" panose="020F0502020204030204" pitchFamily="34" charset="0"/>
              </a:rPr>
              <a:t>What</a:t>
            </a:r>
            <a:r>
              <a:rPr lang="zh-CN" altLang="en-US" sz="2200" dirty="0">
                <a:solidFill>
                  <a:srgbClr val="FF0000"/>
                </a:solidFill>
                <a:latin typeface="Calibri" panose="020F0502020204030204" pitchFamily="34" charset="0"/>
                <a:cs typeface="Calibri" panose="020F0502020204030204" pitchFamily="34" charset="0"/>
              </a:rPr>
              <a:t> </a:t>
            </a:r>
            <a:r>
              <a:rPr lang="en-US" altLang="zh-CN" sz="2200" dirty="0">
                <a:solidFill>
                  <a:srgbClr val="FF0000"/>
                </a:solidFill>
                <a:latin typeface="Calibri" panose="020F0502020204030204" pitchFamily="34" charset="0"/>
                <a:cs typeface="Calibri" panose="020F0502020204030204" pitchFamily="34" charset="0"/>
              </a:rPr>
              <a:t>if</a:t>
            </a:r>
            <a:r>
              <a:rPr lang="zh-CN" altLang="en-US" sz="2200" dirty="0">
                <a:solidFill>
                  <a:srgbClr val="FF0000"/>
                </a:solidFill>
                <a:latin typeface="Calibri" panose="020F0502020204030204" pitchFamily="34" charset="0"/>
                <a:cs typeface="Calibri" panose="020F0502020204030204" pitchFamily="34" charset="0"/>
              </a:rPr>
              <a:t> </a:t>
            </a:r>
            <a:r>
              <a:rPr lang="en-US" altLang="zh-CN" sz="2200" dirty="0">
                <a:solidFill>
                  <a:srgbClr val="FF0000"/>
                </a:solidFill>
                <a:latin typeface="Calibri" panose="020F0502020204030204" pitchFamily="34" charset="0"/>
                <a:cs typeface="Calibri" panose="020F0502020204030204" pitchFamily="34" charset="0"/>
              </a:rPr>
              <a:t>users</a:t>
            </a:r>
            <a:r>
              <a:rPr lang="zh-CN" altLang="en-US" sz="2200" dirty="0">
                <a:solidFill>
                  <a:srgbClr val="FF0000"/>
                </a:solidFill>
                <a:latin typeface="Calibri" panose="020F0502020204030204" pitchFamily="34" charset="0"/>
                <a:cs typeface="Calibri" panose="020F0502020204030204" pitchFamily="34" charset="0"/>
              </a:rPr>
              <a:t> </a:t>
            </a:r>
            <a:r>
              <a:rPr lang="en-US" altLang="zh-CN" sz="2200" dirty="0">
                <a:solidFill>
                  <a:srgbClr val="FF0000"/>
                </a:solidFill>
                <a:latin typeface="Calibri" panose="020F0502020204030204" pitchFamily="34" charset="0"/>
                <a:cs typeface="Calibri" panose="020F0502020204030204" pitchFamily="34" charset="0"/>
              </a:rPr>
              <a:t>request</a:t>
            </a:r>
            <a:r>
              <a:rPr lang="zh-CN" altLang="en-US" sz="2200" dirty="0">
                <a:solidFill>
                  <a:srgbClr val="FF0000"/>
                </a:solidFill>
                <a:latin typeface="Calibri" panose="020F0502020204030204" pitchFamily="34" charset="0"/>
                <a:cs typeface="Calibri" panose="020F0502020204030204" pitchFamily="34" charset="0"/>
              </a:rPr>
              <a:t> </a:t>
            </a:r>
            <a:r>
              <a:rPr lang="en-US" altLang="zh-CN" sz="2200" dirty="0">
                <a:solidFill>
                  <a:srgbClr val="FF0000"/>
                </a:solidFill>
                <a:latin typeface="Calibri" panose="020F0502020204030204" pitchFamily="34" charset="0"/>
                <a:cs typeface="Calibri" panose="020F0502020204030204" pitchFamily="34" charset="0"/>
              </a:rPr>
              <a:t>smaller</a:t>
            </a:r>
            <a:r>
              <a:rPr lang="zh-CN" altLang="en-US" sz="2200" dirty="0">
                <a:solidFill>
                  <a:srgbClr val="FF0000"/>
                </a:solidFill>
                <a:latin typeface="Calibri" panose="020F0502020204030204" pitchFamily="34" charset="0"/>
                <a:cs typeface="Calibri" panose="020F0502020204030204" pitchFamily="34" charset="0"/>
              </a:rPr>
              <a:t> </a:t>
            </a:r>
            <a:r>
              <a:rPr lang="en-US" altLang="zh-CN" sz="2200" dirty="0">
                <a:solidFill>
                  <a:srgbClr val="FF0000"/>
                </a:solidFill>
                <a:latin typeface="Calibri" panose="020F0502020204030204" pitchFamily="34" charset="0"/>
                <a:cs typeface="Calibri" panose="020F0502020204030204" pitchFamily="34" charset="0"/>
              </a:rPr>
              <a:t>errors</a:t>
            </a:r>
            <a:r>
              <a:rPr lang="zh-CN" altLang="en-US" sz="2200" dirty="0">
                <a:solidFill>
                  <a:srgbClr val="FF0000"/>
                </a:solidFill>
                <a:latin typeface="Calibri" panose="020F0502020204030204" pitchFamily="34" charset="0"/>
                <a:cs typeface="Calibri" panose="020F0502020204030204" pitchFamily="34" charset="0"/>
              </a:rPr>
              <a:t> </a:t>
            </a:r>
            <a:r>
              <a:rPr lang="en-US" altLang="zh-CN" sz="2200" dirty="0">
                <a:solidFill>
                  <a:srgbClr val="FF0000"/>
                </a:solidFill>
                <a:latin typeface="Calibri" panose="020F0502020204030204" pitchFamily="34" charset="0"/>
                <a:cs typeface="Calibri" panose="020F0502020204030204" pitchFamily="34" charset="0"/>
                <a:sym typeface="Wingdings" pitchFamily="2" charset="2"/>
              </a:rPr>
              <a:t></a:t>
            </a:r>
            <a:r>
              <a:rPr lang="zh-CN" altLang="en-US" sz="2200" dirty="0">
                <a:solidFill>
                  <a:srgbClr val="FF0000"/>
                </a:solidFill>
                <a:latin typeface="Calibri" panose="020F0502020204030204" pitchFamily="34" charset="0"/>
                <a:cs typeface="Calibri" panose="020F0502020204030204" pitchFamily="34" charset="0"/>
                <a:sym typeface="Wingdings" pitchFamily="2" charset="2"/>
              </a:rPr>
              <a:t> </a:t>
            </a:r>
            <a:r>
              <a:rPr lang="en-US" altLang="zh-CN" sz="2200" dirty="0">
                <a:solidFill>
                  <a:srgbClr val="FF0000"/>
                </a:solidFill>
                <a:latin typeface="Calibri" panose="020F0502020204030204" pitchFamily="34" charset="0"/>
                <a:cs typeface="Calibri" panose="020F0502020204030204" pitchFamily="34" charset="0"/>
                <a:sym typeface="Wingdings" pitchFamily="2" charset="2"/>
              </a:rPr>
              <a:t>limited</a:t>
            </a:r>
            <a:r>
              <a:rPr lang="zh-CN" altLang="en-US" sz="2200" dirty="0">
                <a:solidFill>
                  <a:srgbClr val="FF0000"/>
                </a:solidFill>
                <a:latin typeface="Calibri" panose="020F0502020204030204" pitchFamily="34" charset="0"/>
                <a:cs typeface="Calibri" panose="020F0502020204030204" pitchFamily="34" charset="0"/>
                <a:sym typeface="Wingdings" pitchFamily="2" charset="2"/>
              </a:rPr>
              <a:t> </a:t>
            </a:r>
            <a:r>
              <a:rPr lang="en-US" altLang="zh-CN" sz="2200" dirty="0">
                <a:solidFill>
                  <a:srgbClr val="FF0000"/>
                </a:solidFill>
                <a:latin typeface="Calibri" panose="020F0502020204030204" pitchFamily="34" charset="0"/>
                <a:cs typeface="Calibri" panose="020F0502020204030204" pitchFamily="34" charset="0"/>
                <a:sym typeface="Wingdings" pitchFamily="2" charset="2"/>
              </a:rPr>
              <a:t>compression ratios</a:t>
            </a:r>
            <a:r>
              <a:rPr lang="zh-CN" altLang="en-US" sz="2200" dirty="0">
                <a:solidFill>
                  <a:srgbClr val="FF0000"/>
                </a:solidFill>
                <a:latin typeface="Calibri" panose="020F0502020204030204" pitchFamily="34" charset="0"/>
                <a:cs typeface="Calibri" panose="020F0502020204030204" pitchFamily="34" charset="0"/>
                <a:sym typeface="Wingdings" pitchFamily="2" charset="2"/>
              </a:rPr>
              <a:t> </a:t>
            </a:r>
            <a:r>
              <a:rPr lang="en-US" altLang="zh-CN" sz="2200" dirty="0">
                <a:solidFill>
                  <a:srgbClr val="FF0000"/>
                </a:solidFill>
                <a:latin typeface="Calibri" panose="020F0502020204030204" pitchFamily="34" charset="0"/>
                <a:cs typeface="Calibri" panose="020F0502020204030204" pitchFamily="34" charset="0"/>
                <a:sym typeface="Wingdings" pitchFamily="2" charset="2"/>
              </a:rPr>
              <a:t>w/</a:t>
            </a:r>
            <a:r>
              <a:rPr lang="zh-CN" altLang="en-US" sz="2200" dirty="0">
                <a:solidFill>
                  <a:srgbClr val="FF0000"/>
                </a:solidFill>
                <a:latin typeface="Calibri" panose="020F0502020204030204" pitchFamily="34" charset="0"/>
                <a:cs typeface="Calibri" panose="020F0502020204030204" pitchFamily="34" charset="0"/>
                <a:sym typeface="Wingdings" pitchFamily="2" charset="2"/>
              </a:rPr>
              <a:t> </a:t>
            </a:r>
            <a:r>
              <a:rPr lang="en-US" altLang="zh-CN" sz="2200" dirty="0">
                <a:solidFill>
                  <a:srgbClr val="FF0000"/>
                </a:solidFill>
                <a:latin typeface="Calibri" panose="020F0502020204030204" pitchFamily="34" charset="0"/>
                <a:cs typeface="Calibri" panose="020F0502020204030204" pitchFamily="34" charset="0"/>
                <a:sym typeface="Wingdings" pitchFamily="2" charset="2"/>
              </a:rPr>
              <a:t>overhead</a:t>
            </a:r>
            <a:r>
              <a:rPr lang="zh-CN" altLang="en-US" sz="2200" dirty="0">
                <a:solidFill>
                  <a:srgbClr val="FF0000"/>
                </a:solidFill>
                <a:latin typeface="Calibri" panose="020F0502020204030204" pitchFamily="34" charset="0"/>
                <a:cs typeface="Calibri" panose="020F0502020204030204" pitchFamily="34" charset="0"/>
                <a:sym typeface="Wingdings" pitchFamily="2" charset="2"/>
              </a:rPr>
              <a:t> </a:t>
            </a:r>
            <a:r>
              <a:rPr lang="en-US" altLang="zh-CN" sz="2200" dirty="0">
                <a:solidFill>
                  <a:srgbClr val="FF0000"/>
                </a:solidFill>
                <a:latin typeface="Calibri" panose="020F0502020204030204" pitchFamily="34" charset="0"/>
                <a:cs typeface="Calibri" panose="020F0502020204030204" pitchFamily="34" charset="0"/>
                <a:sym typeface="Wingdings" pitchFamily="2" charset="2"/>
              </a:rPr>
              <a:t>from</a:t>
            </a:r>
            <a:r>
              <a:rPr lang="zh-CN" altLang="en-US" sz="2200" dirty="0">
                <a:solidFill>
                  <a:srgbClr val="FF0000"/>
                </a:solidFill>
                <a:latin typeface="Calibri" panose="020F0502020204030204" pitchFamily="34" charset="0"/>
                <a:cs typeface="Calibri" panose="020F0502020204030204" pitchFamily="34" charset="0"/>
                <a:sym typeface="Wingdings" pitchFamily="2" charset="2"/>
              </a:rPr>
              <a:t> </a:t>
            </a:r>
            <a:r>
              <a:rPr lang="en-US" altLang="zh-CN" sz="2200" dirty="0">
                <a:solidFill>
                  <a:srgbClr val="FF0000"/>
                </a:solidFill>
                <a:latin typeface="Calibri" panose="020F0502020204030204" pitchFamily="34" charset="0"/>
                <a:cs typeface="Calibri" panose="020F0502020204030204" pitchFamily="34" charset="0"/>
                <a:sym typeface="Wingdings" pitchFamily="2" charset="2"/>
              </a:rPr>
              <a:t>compression…</a:t>
            </a:r>
          </a:p>
          <a:p>
            <a:pPr marL="342900" indent="-342900">
              <a:buFont typeface="Arial" panose="020B0604020202020204" pitchFamily="34" charset="0"/>
              <a:buChar char="•"/>
            </a:pPr>
            <a:r>
              <a:rPr lang="en-US" altLang="zh-CN" sz="2200" dirty="0">
                <a:solidFill>
                  <a:srgbClr val="FF0000"/>
                </a:solidFill>
                <a:latin typeface="Calibri" panose="020F0502020204030204" pitchFamily="34" charset="0"/>
                <a:cs typeface="Calibri" panose="020F0502020204030204" pitchFamily="34" charset="0"/>
              </a:rPr>
              <a:t>Can</a:t>
            </a:r>
            <a:r>
              <a:rPr lang="zh-CN" altLang="en-US" sz="2200" dirty="0">
                <a:solidFill>
                  <a:srgbClr val="FF0000"/>
                </a:solidFill>
                <a:latin typeface="Calibri" panose="020F0502020204030204" pitchFamily="34" charset="0"/>
                <a:cs typeface="Calibri" panose="020F0502020204030204" pitchFamily="34" charset="0"/>
              </a:rPr>
              <a:t> </a:t>
            </a:r>
            <a:r>
              <a:rPr lang="en-US" altLang="zh-CN" sz="2200" dirty="0">
                <a:solidFill>
                  <a:srgbClr val="FF0000"/>
                </a:solidFill>
                <a:latin typeface="Calibri" panose="020F0502020204030204" pitchFamily="34" charset="0"/>
                <a:cs typeface="Calibri" panose="020F0502020204030204" pitchFamily="34" charset="0"/>
              </a:rPr>
              <a:t>the</a:t>
            </a:r>
            <a:r>
              <a:rPr lang="zh-CN" altLang="en-US" sz="2200" dirty="0">
                <a:solidFill>
                  <a:srgbClr val="FF0000"/>
                </a:solidFill>
                <a:latin typeface="Calibri" panose="020F0502020204030204" pitchFamily="34" charset="0"/>
                <a:cs typeface="Calibri" panose="020F0502020204030204" pitchFamily="34" charset="0"/>
              </a:rPr>
              <a:t> </a:t>
            </a:r>
            <a:r>
              <a:rPr lang="en-US" altLang="zh-CN" sz="2200" dirty="0">
                <a:solidFill>
                  <a:srgbClr val="FF0000"/>
                </a:solidFill>
                <a:latin typeface="Calibri" panose="020F0502020204030204" pitchFamily="34" charset="0"/>
                <a:cs typeface="Calibri" panose="020F0502020204030204" pitchFamily="34" charset="0"/>
              </a:rPr>
              <a:t>compression</a:t>
            </a:r>
            <a:r>
              <a:rPr lang="zh-CN" altLang="en-US" sz="2200" dirty="0">
                <a:solidFill>
                  <a:srgbClr val="FF0000"/>
                </a:solidFill>
                <a:latin typeface="Calibri" panose="020F0502020204030204" pitchFamily="34" charset="0"/>
                <a:cs typeface="Calibri" panose="020F0502020204030204" pitchFamily="34" charset="0"/>
              </a:rPr>
              <a:t> </a:t>
            </a:r>
            <a:r>
              <a:rPr lang="en-US" altLang="zh-CN" sz="2200" dirty="0">
                <a:solidFill>
                  <a:srgbClr val="FF0000"/>
                </a:solidFill>
                <a:latin typeface="Calibri" panose="020F0502020204030204" pitchFamily="34" charset="0"/>
                <a:cs typeface="Calibri" panose="020F0502020204030204" pitchFamily="34" charset="0"/>
              </a:rPr>
              <a:t>keep</a:t>
            </a:r>
            <a:r>
              <a:rPr lang="zh-CN" altLang="en-US" sz="2200" dirty="0">
                <a:solidFill>
                  <a:srgbClr val="FF0000"/>
                </a:solidFill>
                <a:latin typeface="Calibri" panose="020F0502020204030204" pitchFamily="34" charset="0"/>
                <a:cs typeface="Calibri" panose="020F0502020204030204" pitchFamily="34" charset="0"/>
              </a:rPr>
              <a:t> </a:t>
            </a:r>
            <a:r>
              <a:rPr lang="en-US" altLang="zh-CN" sz="2200" dirty="0">
                <a:solidFill>
                  <a:srgbClr val="FF0000"/>
                </a:solidFill>
                <a:latin typeface="Calibri" panose="020F0502020204030204" pitchFamily="34" charset="0"/>
                <a:cs typeface="Calibri" panose="020F0502020204030204" pitchFamily="34" charset="0"/>
              </a:rPr>
              <a:t>up</a:t>
            </a:r>
            <a:r>
              <a:rPr lang="zh-CN" altLang="en-US" sz="2200" dirty="0">
                <a:solidFill>
                  <a:srgbClr val="FF0000"/>
                </a:solidFill>
                <a:latin typeface="Calibri" panose="020F0502020204030204" pitchFamily="34" charset="0"/>
                <a:cs typeface="Calibri" panose="020F0502020204030204" pitchFamily="34" charset="0"/>
              </a:rPr>
              <a:t> </a:t>
            </a:r>
            <a:r>
              <a:rPr lang="en-US" altLang="zh-CN" sz="2200" dirty="0">
                <a:solidFill>
                  <a:srgbClr val="FF0000"/>
                </a:solidFill>
                <a:latin typeface="Calibri" panose="020F0502020204030204" pitchFamily="34" charset="0"/>
                <a:cs typeface="Calibri" panose="020F0502020204030204" pitchFamily="34" charset="0"/>
              </a:rPr>
              <a:t>with</a:t>
            </a:r>
            <a:r>
              <a:rPr lang="zh-CN" altLang="en-US" sz="2200" dirty="0">
                <a:solidFill>
                  <a:srgbClr val="FF0000"/>
                </a:solidFill>
                <a:latin typeface="Calibri" panose="020F0502020204030204" pitchFamily="34" charset="0"/>
                <a:cs typeface="Calibri" panose="020F0502020204030204" pitchFamily="34" charset="0"/>
              </a:rPr>
              <a:t> </a:t>
            </a:r>
            <a:r>
              <a:rPr lang="en-US" altLang="zh-CN" sz="2200" dirty="0">
                <a:solidFill>
                  <a:srgbClr val="FF0000"/>
                </a:solidFill>
                <a:latin typeface="Calibri" panose="020F0502020204030204" pitchFamily="34" charset="0"/>
                <a:cs typeface="Calibri" panose="020F0502020204030204" pitchFamily="34" charset="0"/>
              </a:rPr>
              <a:t>the</a:t>
            </a:r>
            <a:r>
              <a:rPr lang="zh-CN" altLang="en-US" sz="2200" dirty="0">
                <a:solidFill>
                  <a:srgbClr val="FF0000"/>
                </a:solidFill>
                <a:latin typeface="Calibri" panose="020F0502020204030204" pitchFamily="34" charset="0"/>
                <a:cs typeface="Calibri" panose="020F0502020204030204" pitchFamily="34" charset="0"/>
              </a:rPr>
              <a:t> </a:t>
            </a:r>
            <a:r>
              <a:rPr lang="en-US" altLang="zh-CN" sz="2200" dirty="0">
                <a:solidFill>
                  <a:srgbClr val="FF0000"/>
                </a:solidFill>
                <a:latin typeface="Calibri" panose="020F0502020204030204" pitchFamily="34" charset="0"/>
                <a:cs typeface="Calibri" panose="020F0502020204030204" pitchFamily="34" charset="0"/>
              </a:rPr>
              <a:t>advancement</a:t>
            </a:r>
            <a:r>
              <a:rPr lang="zh-CN" altLang="en-US" sz="2200" dirty="0">
                <a:solidFill>
                  <a:srgbClr val="FF0000"/>
                </a:solidFill>
                <a:latin typeface="Calibri" panose="020F0502020204030204" pitchFamily="34" charset="0"/>
                <a:cs typeface="Calibri" panose="020F0502020204030204" pitchFamily="34" charset="0"/>
              </a:rPr>
              <a:t> </a:t>
            </a:r>
            <a:r>
              <a:rPr lang="en-US" altLang="zh-CN" sz="2200" dirty="0">
                <a:solidFill>
                  <a:srgbClr val="FF0000"/>
                </a:solidFill>
                <a:latin typeface="Calibri" panose="020F0502020204030204" pitchFamily="34" charset="0"/>
                <a:cs typeface="Calibri" panose="020F0502020204030204" pitchFamily="34" charset="0"/>
              </a:rPr>
              <a:t>of</a:t>
            </a:r>
            <a:r>
              <a:rPr lang="zh-CN" altLang="en-US" sz="2200" dirty="0">
                <a:solidFill>
                  <a:srgbClr val="FF0000"/>
                </a:solidFill>
                <a:latin typeface="Calibri" panose="020F0502020204030204" pitchFamily="34" charset="0"/>
                <a:cs typeface="Calibri" panose="020F0502020204030204" pitchFamily="34" charset="0"/>
              </a:rPr>
              <a:t> </a:t>
            </a:r>
            <a:r>
              <a:rPr lang="en-US" altLang="zh-CN" sz="2200" dirty="0">
                <a:solidFill>
                  <a:srgbClr val="FF0000"/>
                </a:solidFill>
                <a:latin typeface="Calibri" panose="020F0502020204030204" pitchFamily="34" charset="0"/>
                <a:cs typeface="Calibri" panose="020F0502020204030204" pitchFamily="34" charset="0"/>
              </a:rPr>
              <a:t>I/O?</a:t>
            </a:r>
            <a:r>
              <a:rPr lang="zh-CN" altLang="en-US" sz="2200" dirty="0">
                <a:solidFill>
                  <a:srgbClr val="FF0000"/>
                </a:solidFill>
                <a:latin typeface="Calibri" panose="020F0502020204030204" pitchFamily="34" charset="0"/>
                <a:cs typeface="Calibri" panose="020F0502020204030204" pitchFamily="34" charset="0"/>
              </a:rPr>
              <a:t> </a:t>
            </a:r>
            <a:endParaRPr lang="en-US" sz="2200" dirty="0">
              <a:solidFill>
                <a:srgbClr val="FF000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5A7E378-8885-6347-B291-8C5B526F9FA3}"/>
              </a:ext>
            </a:extLst>
          </p:cNvPr>
          <p:cNvSpPr txBox="1"/>
          <p:nvPr/>
        </p:nvSpPr>
        <p:spPr>
          <a:xfrm>
            <a:off x="8969934" y="4745250"/>
            <a:ext cx="3053064" cy="1323439"/>
          </a:xfrm>
          <a:prstGeom prst="rect">
            <a:avLst/>
          </a:prstGeom>
          <a:noFill/>
        </p:spPr>
        <p:txBody>
          <a:bodyPr wrap="square" rtlCol="0">
            <a:spAutoFit/>
          </a:bodyPr>
          <a:lstStyle/>
          <a:p>
            <a:r>
              <a:rPr lang="en-US" altLang="zh-CN" sz="2000" dirty="0">
                <a:solidFill>
                  <a:schemeClr val="tx1"/>
                </a:solidFill>
                <a:latin typeface="Calibri" panose="020F0502020204030204" pitchFamily="34" charset="0"/>
                <a:cs typeface="Calibri" panose="020F0502020204030204" pitchFamily="34" charset="0"/>
              </a:rPr>
              <a:t>MGARD-X:</a:t>
            </a:r>
            <a:r>
              <a:rPr lang="zh-CN" altLang="en-US" sz="2000" dirty="0">
                <a:solidFill>
                  <a:schemeClr val="tx1"/>
                </a:solidFill>
                <a:latin typeface="Calibri" panose="020F0502020204030204" pitchFamily="34" charset="0"/>
                <a:cs typeface="Calibri" panose="020F0502020204030204" pitchFamily="34" charset="0"/>
              </a:rPr>
              <a:t> </a:t>
            </a:r>
            <a:r>
              <a:rPr lang="en-US" altLang="zh-CN" sz="2000" dirty="0">
                <a:solidFill>
                  <a:schemeClr val="tx1"/>
                </a:solidFill>
                <a:latin typeface="Calibri" panose="020F0502020204030204" pitchFamily="34" charset="0"/>
                <a:cs typeface="Calibri" panose="020F0502020204030204" pitchFamily="34" charset="0"/>
              </a:rPr>
              <a:t>w/</a:t>
            </a:r>
            <a:r>
              <a:rPr lang="zh-CN" altLang="en-US" sz="2000" dirty="0">
                <a:solidFill>
                  <a:schemeClr val="tx1"/>
                </a:solidFill>
                <a:latin typeface="Calibri" panose="020F0502020204030204" pitchFamily="34" charset="0"/>
                <a:cs typeface="Calibri" panose="020F0502020204030204" pitchFamily="34" charset="0"/>
              </a:rPr>
              <a:t> </a:t>
            </a:r>
            <a:r>
              <a:rPr lang="en-US" altLang="zh-CN" sz="2000" dirty="0">
                <a:solidFill>
                  <a:schemeClr val="tx1"/>
                </a:solidFill>
                <a:latin typeface="Calibri" panose="020F0502020204030204" pitchFamily="34" charset="0"/>
                <a:cs typeface="Calibri" panose="020F0502020204030204" pitchFamily="34" charset="0"/>
              </a:rPr>
              <a:t>pipeline</a:t>
            </a:r>
            <a:r>
              <a:rPr lang="zh-CN" altLang="en-US" sz="2000" dirty="0">
                <a:solidFill>
                  <a:schemeClr val="tx1"/>
                </a:solidFill>
                <a:latin typeface="Calibri" panose="020F0502020204030204" pitchFamily="34" charset="0"/>
                <a:cs typeface="Calibri" panose="020F0502020204030204" pitchFamily="34" charset="0"/>
              </a:rPr>
              <a:t> </a:t>
            </a:r>
            <a:r>
              <a:rPr lang="en-US" altLang="zh-CN" sz="2000" dirty="0">
                <a:solidFill>
                  <a:schemeClr val="tx1"/>
                </a:solidFill>
                <a:latin typeface="Calibri" panose="020F0502020204030204" pitchFamily="34" charset="0"/>
                <a:cs typeface="Calibri" panose="020F0502020204030204" pitchFamily="34" charset="0"/>
              </a:rPr>
              <a:t>optimization</a:t>
            </a:r>
          </a:p>
          <a:p>
            <a:r>
              <a:rPr lang="en-US" altLang="zh-CN" sz="2000" dirty="0">
                <a:solidFill>
                  <a:schemeClr val="tx1"/>
                </a:solidFill>
                <a:latin typeface="Calibri" panose="020F0502020204030204" pitchFamily="34" charset="0"/>
                <a:cs typeface="Calibri" panose="020F0502020204030204" pitchFamily="34" charset="0"/>
              </a:rPr>
              <a:t>ZFP-CUDA,</a:t>
            </a:r>
            <a:r>
              <a:rPr lang="zh-CN" altLang="en-US" sz="2000" dirty="0">
                <a:solidFill>
                  <a:schemeClr val="tx1"/>
                </a:solidFill>
                <a:latin typeface="Calibri" panose="020F0502020204030204" pitchFamily="34" charset="0"/>
                <a:cs typeface="Calibri" panose="020F0502020204030204" pitchFamily="34" charset="0"/>
              </a:rPr>
              <a:t> </a:t>
            </a:r>
            <a:r>
              <a:rPr lang="en-US" altLang="zh-CN" sz="2000" dirty="0" err="1">
                <a:solidFill>
                  <a:schemeClr val="tx1"/>
                </a:solidFill>
                <a:latin typeface="Calibri" panose="020F0502020204030204" pitchFamily="34" charset="0"/>
                <a:cs typeface="Calibri" panose="020F0502020204030204" pitchFamily="34" charset="0"/>
              </a:rPr>
              <a:t>cuSZ</a:t>
            </a:r>
            <a:r>
              <a:rPr lang="en-US" altLang="zh-CN" sz="2000" dirty="0">
                <a:solidFill>
                  <a:schemeClr val="tx1"/>
                </a:solidFill>
                <a:latin typeface="Calibri" panose="020F0502020204030204" pitchFamily="34" charset="0"/>
                <a:cs typeface="Calibri" panose="020F0502020204030204" pitchFamily="34" charset="0"/>
              </a:rPr>
              <a:t>:</a:t>
            </a:r>
            <a:r>
              <a:rPr lang="zh-CN" altLang="en-US" sz="2000" dirty="0">
                <a:solidFill>
                  <a:schemeClr val="tx1"/>
                </a:solidFill>
                <a:latin typeface="Calibri" panose="020F0502020204030204" pitchFamily="34" charset="0"/>
                <a:cs typeface="Calibri" panose="020F0502020204030204" pitchFamily="34" charset="0"/>
              </a:rPr>
              <a:t> </a:t>
            </a:r>
            <a:r>
              <a:rPr lang="en-US" altLang="zh-CN" sz="2000" dirty="0">
                <a:solidFill>
                  <a:schemeClr val="tx1"/>
                </a:solidFill>
                <a:latin typeface="Calibri" panose="020F0502020204030204" pitchFamily="34" charset="0"/>
                <a:cs typeface="Calibri" panose="020F0502020204030204" pitchFamily="34" charset="0"/>
              </a:rPr>
              <a:t>without</a:t>
            </a:r>
            <a:r>
              <a:rPr lang="zh-CN" altLang="en-US" sz="2000" dirty="0">
                <a:solidFill>
                  <a:schemeClr val="tx1"/>
                </a:solidFill>
                <a:latin typeface="Calibri" panose="020F0502020204030204" pitchFamily="34" charset="0"/>
                <a:cs typeface="Calibri" panose="020F0502020204030204" pitchFamily="34" charset="0"/>
              </a:rPr>
              <a:t> </a:t>
            </a:r>
            <a:r>
              <a:rPr lang="en-US" altLang="zh-CN" sz="2000" dirty="0">
                <a:solidFill>
                  <a:schemeClr val="tx1"/>
                </a:solidFill>
                <a:latin typeface="Calibri" panose="020F0502020204030204" pitchFamily="34" charset="0"/>
                <a:cs typeface="Calibri" panose="020F0502020204030204" pitchFamily="34" charset="0"/>
              </a:rPr>
              <a:t>pipeline</a:t>
            </a:r>
            <a:r>
              <a:rPr lang="zh-CN" altLang="en-US" sz="2000" dirty="0">
                <a:solidFill>
                  <a:schemeClr val="tx1"/>
                </a:solidFill>
                <a:latin typeface="Calibri" panose="020F0502020204030204" pitchFamily="34" charset="0"/>
                <a:cs typeface="Calibri" panose="020F0502020204030204" pitchFamily="34" charset="0"/>
              </a:rPr>
              <a:t> </a:t>
            </a:r>
            <a:r>
              <a:rPr lang="en-US" altLang="zh-CN" sz="2000" dirty="0">
                <a:solidFill>
                  <a:schemeClr val="tx1"/>
                </a:solidFill>
                <a:latin typeface="Calibri" panose="020F0502020204030204" pitchFamily="34" charset="0"/>
                <a:cs typeface="Calibri" panose="020F0502020204030204" pitchFamily="34" charset="0"/>
              </a:rPr>
              <a:t>optimization</a:t>
            </a:r>
            <a:endParaRPr lang="en-US"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7061196"/>
      </p:ext>
    </p:extLst>
  </p:cSld>
  <p:clrMapOvr>
    <a:masterClrMapping/>
  </p:clrMapOvr>
</p:sld>
</file>

<file path=ppt/theme/theme1.xml><?xml version="1.0" encoding="utf-8"?>
<a:theme xmlns:a="http://schemas.openxmlformats.org/drawingml/2006/main" name="ORNL">
  <a:themeElements>
    <a:clrScheme name="ORNL theme colors 180717 final">
      <a:dk1>
        <a:srgbClr val="000000"/>
      </a:dk1>
      <a:lt1>
        <a:srgbClr val="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21885</TotalTime>
  <Words>805</Words>
  <Application>Microsoft Macintosh PowerPoint</Application>
  <PresentationFormat>Widescreen</PresentationFormat>
  <Paragraphs>99</Paragraphs>
  <Slides>8</Slides>
  <Notes>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Black</vt:lpstr>
      <vt:lpstr>Calibri</vt:lpstr>
      <vt:lpstr>Cambria</vt:lpstr>
      <vt:lpstr>Century Gothic</vt:lpstr>
      <vt:lpstr>Helvetica</vt:lpstr>
      <vt:lpstr>ORNL</vt:lpstr>
      <vt:lpstr>Scientific Data Reduction: benefit and lessons learned </vt:lpstr>
      <vt:lpstr>The data tsunami</vt:lpstr>
      <vt:lpstr>Lossy data compression</vt:lpstr>
      <vt:lpstr>Use-case 1: GE Wind Turbine Simulations on OLCF Summit</vt:lpstr>
      <vt:lpstr>Use-case 2: checkpoint restart (C/R) files </vt:lpstr>
      <vt:lpstr>Use-case 3: I/O acceleration</vt:lpstr>
      <vt:lpstr>GPU compression pipeline optimization</vt:lpstr>
      <vt:lpstr>Fully optimized compressions accelerate I/O operations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MGARD:  ADAC Seminar 3/26/2021</dc:title>
  <dc:creator>Klasky, Scott A.</dc:creator>
  <cp:lastModifiedBy>Gong, Qian</cp:lastModifiedBy>
  <cp:revision>1897</cp:revision>
  <dcterms:modified xsi:type="dcterms:W3CDTF">2023-10-09T14:01:02Z</dcterms:modified>
</cp:coreProperties>
</file>